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Montserrat" panose="00000500000000000000" pitchFamily="2" charset="0"/>
      <p:regular r:id="rId18"/>
    </p:embeddedFont>
    <p:embeddedFont>
      <p:font typeface="Montserrat Bold" panose="020B0604020202020204" charset="0"/>
      <p:regular r:id="rId19"/>
    </p:embeddedFont>
    <p:embeddedFont>
      <p:font typeface="Montserrat Bold Italics" panose="020B0604020202020204" charset="0"/>
      <p:regular r:id="rId20"/>
    </p:embeddedFont>
    <p:embeddedFont>
      <p:font typeface="Montserrat Classic Bold" panose="020B0604020202020204" charset="0"/>
      <p:regular r:id="rId21"/>
    </p:embeddedFont>
    <p:embeddedFont>
      <p:font typeface="Montserrat Italics" panose="020B0604020202020204" charset="0"/>
      <p:regular r:id="rId22"/>
    </p:embeddedFont>
    <p:embeddedFont>
      <p:font typeface="Montserrat Semi-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timeline could be added after the introduction of the characters to reflect what the documentary will review.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Embed full trailer into this presentation page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Consider disclaimer page.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svg"/><Relationship Id="rId7" Type="http://schemas.openxmlformats.org/officeDocument/2006/relationships/image" Target="../media/image3.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2.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svg"/><Relationship Id="rId7"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3.sv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sv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svg"/><Relationship Id="rId7"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svg"/><Relationship Id="rId7"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176256"/>
          </a:xfrm>
          <a:custGeom>
            <a:avLst/>
            <a:gdLst/>
            <a:ahLst/>
            <a:cxnLst/>
            <a:rect l="l" t="t" r="r" b="b"/>
            <a:pathLst>
              <a:path w="18288000" h="10176256">
                <a:moveTo>
                  <a:pt x="0" y="0"/>
                </a:moveTo>
                <a:lnTo>
                  <a:pt x="18288000" y="0"/>
                </a:lnTo>
                <a:lnTo>
                  <a:pt x="18288000" y="10176256"/>
                </a:lnTo>
                <a:lnTo>
                  <a:pt x="0" y="1017625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AutoShape 2"/>
          <p:cNvSpPr/>
          <p:nvPr/>
        </p:nvSpPr>
        <p:spPr>
          <a:xfrm>
            <a:off x="8709901" y="2418021"/>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3" name="Freeform 3"/>
          <p:cNvSpPr/>
          <p:nvPr/>
        </p:nvSpPr>
        <p:spPr>
          <a:xfrm>
            <a:off x="7900650" y="3564593"/>
            <a:ext cx="1713839" cy="1818396"/>
          </a:xfrm>
          <a:custGeom>
            <a:avLst/>
            <a:gdLst/>
            <a:ahLst/>
            <a:cxnLst/>
            <a:rect l="l" t="t" r="r" b="b"/>
            <a:pathLst>
              <a:path w="1713839" h="1818396">
                <a:moveTo>
                  <a:pt x="0" y="0"/>
                </a:moveTo>
                <a:lnTo>
                  <a:pt x="1713838" y="0"/>
                </a:lnTo>
                <a:lnTo>
                  <a:pt x="1713838" y="1818397"/>
                </a:lnTo>
                <a:lnTo>
                  <a:pt x="0" y="1818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497440" y="3564593"/>
            <a:ext cx="1578907" cy="1578907"/>
          </a:xfrm>
          <a:custGeom>
            <a:avLst/>
            <a:gdLst/>
            <a:ahLst/>
            <a:cxnLst/>
            <a:rect l="l" t="t" r="r" b="b"/>
            <a:pathLst>
              <a:path w="1578907" h="1578907">
                <a:moveTo>
                  <a:pt x="0" y="0"/>
                </a:moveTo>
                <a:lnTo>
                  <a:pt x="1578907" y="0"/>
                </a:lnTo>
                <a:lnTo>
                  <a:pt x="1578907" y="1578907"/>
                </a:lnTo>
                <a:lnTo>
                  <a:pt x="0" y="1578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134879" y="3507782"/>
            <a:ext cx="1622907" cy="1875207"/>
          </a:xfrm>
          <a:custGeom>
            <a:avLst/>
            <a:gdLst/>
            <a:ahLst/>
            <a:cxnLst/>
            <a:rect l="l" t="t" r="r" b="b"/>
            <a:pathLst>
              <a:path w="1622907" h="1875207">
                <a:moveTo>
                  <a:pt x="0" y="0"/>
                </a:moveTo>
                <a:lnTo>
                  <a:pt x="1622907" y="0"/>
                </a:lnTo>
                <a:lnTo>
                  <a:pt x="1622907" y="1875208"/>
                </a:lnTo>
                <a:lnTo>
                  <a:pt x="0" y="18752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4431961" y="1413525"/>
            <a:ext cx="9424078" cy="638175"/>
          </a:xfrm>
          <a:prstGeom prst="rect">
            <a:avLst/>
          </a:prstGeom>
        </p:spPr>
        <p:txBody>
          <a:bodyPr lIns="0" tIns="0" rIns="0" bIns="0" rtlCol="0" anchor="t">
            <a:spAutoFit/>
          </a:bodyPr>
          <a:lstStyle/>
          <a:p>
            <a:pPr algn="ctr">
              <a:lnSpc>
                <a:spcPts val="4950"/>
              </a:lnSpc>
            </a:pPr>
            <a:r>
              <a:rPr lang="en-US" sz="4500">
                <a:solidFill>
                  <a:srgbClr val="FFFFFF"/>
                </a:solidFill>
                <a:latin typeface="Montserrat Semi-Bold"/>
              </a:rPr>
              <a:t>CURRENT STATUS</a:t>
            </a:r>
          </a:p>
        </p:txBody>
      </p:sp>
      <p:sp>
        <p:nvSpPr>
          <p:cNvPr id="8" name="TextBox 8"/>
          <p:cNvSpPr txBox="1"/>
          <p:nvPr/>
        </p:nvSpPr>
        <p:spPr>
          <a:xfrm>
            <a:off x="6817962" y="6549071"/>
            <a:ext cx="5206684" cy="2858262"/>
          </a:xfrm>
          <a:prstGeom prst="rect">
            <a:avLst/>
          </a:prstGeom>
        </p:spPr>
        <p:txBody>
          <a:bodyPr lIns="0" tIns="0" rIns="0" bIns="0" rtlCol="0" anchor="t">
            <a:spAutoFit/>
          </a:bodyPr>
          <a:lstStyle/>
          <a:p>
            <a:pPr marL="388626" lvl="1" indent="-194313" algn="l">
              <a:lnSpc>
                <a:spcPts val="2304"/>
              </a:lnSpc>
              <a:buFont typeface="Arial"/>
              <a:buChar char="•"/>
            </a:pPr>
            <a:r>
              <a:rPr lang="en-US" sz="1800">
                <a:solidFill>
                  <a:srgbClr val="FFFFFF"/>
                </a:solidFill>
                <a:latin typeface="Montserrat"/>
              </a:rPr>
              <a:t>Exclusive interviews with family members, activists, legal experts, committee hearings and community leaders.</a:t>
            </a:r>
          </a:p>
          <a:p>
            <a:pPr marL="388626" lvl="1" indent="-194313" algn="l">
              <a:lnSpc>
                <a:spcPts val="2304"/>
              </a:lnSpc>
              <a:buFont typeface="Arial"/>
              <a:buChar char="•"/>
            </a:pPr>
            <a:r>
              <a:rPr lang="en-US" sz="1800">
                <a:solidFill>
                  <a:srgbClr val="FFFFFF"/>
                </a:solidFill>
                <a:latin typeface="Montserrat"/>
              </a:rPr>
              <a:t>Unprecedented access to previously unreleased evidence and footage.</a:t>
            </a:r>
          </a:p>
          <a:p>
            <a:pPr marL="388626" lvl="1" indent="-194313" algn="l">
              <a:lnSpc>
                <a:spcPts val="2304"/>
              </a:lnSpc>
              <a:buFont typeface="Arial"/>
              <a:buChar char="•"/>
            </a:pPr>
            <a:r>
              <a:rPr lang="en-US" sz="1800">
                <a:solidFill>
                  <a:srgbClr val="FFFFFF"/>
                </a:solidFill>
                <a:latin typeface="Montserrat"/>
              </a:rPr>
              <a:t>Insightful commentary on the broader issues of racial injustice and police accountability.</a:t>
            </a:r>
          </a:p>
          <a:p>
            <a:pPr algn="l">
              <a:lnSpc>
                <a:spcPts val="2304"/>
              </a:lnSpc>
            </a:pPr>
            <a:endParaRPr lang="en-US" sz="1800">
              <a:solidFill>
                <a:srgbClr val="FFFFFF"/>
              </a:solidFill>
              <a:latin typeface="Montserrat"/>
            </a:endParaRPr>
          </a:p>
        </p:txBody>
      </p:sp>
      <p:sp>
        <p:nvSpPr>
          <p:cNvPr id="9" name="TextBox 9"/>
          <p:cNvSpPr txBox="1"/>
          <p:nvPr/>
        </p:nvSpPr>
        <p:spPr>
          <a:xfrm>
            <a:off x="13067470" y="5634518"/>
            <a:ext cx="3757724" cy="356234"/>
          </a:xfrm>
          <a:prstGeom prst="rect">
            <a:avLst/>
          </a:prstGeom>
        </p:spPr>
        <p:txBody>
          <a:bodyPr lIns="0" tIns="0" rIns="0" bIns="0" rtlCol="0" anchor="t">
            <a:spAutoFit/>
          </a:bodyPr>
          <a:lstStyle/>
          <a:p>
            <a:pPr algn="ctr">
              <a:lnSpc>
                <a:spcPts val="2940"/>
              </a:lnSpc>
            </a:pPr>
            <a:r>
              <a:rPr lang="en-US" sz="2100">
                <a:solidFill>
                  <a:srgbClr val="FF5757"/>
                </a:solidFill>
                <a:latin typeface="Montserrat Bold"/>
              </a:rPr>
              <a:t>Current Status</a:t>
            </a:r>
          </a:p>
        </p:txBody>
      </p:sp>
      <p:sp>
        <p:nvSpPr>
          <p:cNvPr id="10" name="TextBox 10"/>
          <p:cNvSpPr txBox="1"/>
          <p:nvPr/>
        </p:nvSpPr>
        <p:spPr>
          <a:xfrm>
            <a:off x="7265138" y="5634518"/>
            <a:ext cx="3757724" cy="356234"/>
          </a:xfrm>
          <a:prstGeom prst="rect">
            <a:avLst/>
          </a:prstGeom>
        </p:spPr>
        <p:txBody>
          <a:bodyPr lIns="0" tIns="0" rIns="0" bIns="0" rtlCol="0" anchor="t">
            <a:spAutoFit/>
          </a:bodyPr>
          <a:lstStyle/>
          <a:p>
            <a:pPr algn="ctr">
              <a:lnSpc>
                <a:spcPts val="2940"/>
              </a:lnSpc>
            </a:pPr>
            <a:r>
              <a:rPr lang="en-US" sz="2100">
                <a:solidFill>
                  <a:srgbClr val="FF5757"/>
                </a:solidFill>
                <a:latin typeface="Montserrat Bold"/>
              </a:rPr>
              <a:t>Key Features</a:t>
            </a:r>
          </a:p>
        </p:txBody>
      </p:sp>
      <p:sp>
        <p:nvSpPr>
          <p:cNvPr id="11" name="TextBox 11"/>
          <p:cNvSpPr txBox="1"/>
          <p:nvPr/>
        </p:nvSpPr>
        <p:spPr>
          <a:xfrm>
            <a:off x="1211652" y="6365877"/>
            <a:ext cx="5074210" cy="3144012"/>
          </a:xfrm>
          <a:prstGeom prst="rect">
            <a:avLst/>
          </a:prstGeom>
        </p:spPr>
        <p:txBody>
          <a:bodyPr lIns="0" tIns="0" rIns="0" bIns="0" rtlCol="0" anchor="t">
            <a:spAutoFit/>
          </a:bodyPr>
          <a:lstStyle/>
          <a:p>
            <a:pPr marL="388626" lvl="1" indent="-194313" algn="l">
              <a:lnSpc>
                <a:spcPts val="2304"/>
              </a:lnSpc>
              <a:buFont typeface="Arial"/>
              <a:buChar char="•"/>
            </a:pPr>
            <a:r>
              <a:rPr lang="en-US" sz="1800">
                <a:solidFill>
                  <a:srgbClr val="FFFFFF"/>
                </a:solidFill>
                <a:latin typeface="Montserrat"/>
              </a:rPr>
              <a:t>Advocates for social justice and racial equality.</a:t>
            </a:r>
          </a:p>
          <a:p>
            <a:pPr marL="388626" lvl="1" indent="-194313" algn="l">
              <a:lnSpc>
                <a:spcPts val="2304"/>
              </a:lnSpc>
              <a:buFont typeface="Arial"/>
              <a:buChar char="•"/>
            </a:pPr>
            <a:r>
              <a:rPr lang="en-US" sz="1800">
                <a:solidFill>
                  <a:srgbClr val="FFFFFF"/>
                </a:solidFill>
                <a:latin typeface="Montserrat"/>
              </a:rPr>
              <a:t>Community organizers and activists.</a:t>
            </a:r>
          </a:p>
          <a:p>
            <a:pPr marL="388626" lvl="1" indent="-194313" algn="l">
              <a:lnSpc>
                <a:spcPts val="2304"/>
              </a:lnSpc>
              <a:buFont typeface="Arial"/>
              <a:buChar char="•"/>
            </a:pPr>
            <a:r>
              <a:rPr lang="en-US" sz="1800">
                <a:solidFill>
                  <a:srgbClr val="FFFFFF"/>
                </a:solidFill>
                <a:latin typeface="Montserrat"/>
              </a:rPr>
              <a:t>Legal professionals and policymakers.</a:t>
            </a:r>
          </a:p>
          <a:p>
            <a:pPr marL="388626" lvl="1" indent="-194313" algn="l">
              <a:lnSpc>
                <a:spcPts val="2304"/>
              </a:lnSpc>
              <a:buFont typeface="Arial"/>
              <a:buChar char="•"/>
            </a:pPr>
            <a:r>
              <a:rPr lang="en-US" sz="1800">
                <a:solidFill>
                  <a:srgbClr val="FFFFFF"/>
                </a:solidFill>
                <a:latin typeface="Montserrat"/>
              </a:rPr>
              <a:t>General audiences seeking thought-provoking and impactful documentaries.</a:t>
            </a:r>
          </a:p>
          <a:p>
            <a:pPr marL="388626" lvl="1" indent="-194313" algn="l">
              <a:lnSpc>
                <a:spcPts val="2304"/>
              </a:lnSpc>
              <a:buFont typeface="Arial"/>
              <a:buChar char="•"/>
            </a:pPr>
            <a:r>
              <a:rPr lang="en-US" sz="1800">
                <a:solidFill>
                  <a:srgbClr val="FFFFFF"/>
                </a:solidFill>
                <a:latin typeface="Montserrat"/>
              </a:rPr>
              <a:t>We need to put an industry target in here. (ex. P 35-54. Once it gets a bit further along, we can discuss this)</a:t>
            </a:r>
          </a:p>
          <a:p>
            <a:pPr algn="l">
              <a:lnSpc>
                <a:spcPts val="2304"/>
              </a:lnSpc>
            </a:pPr>
            <a:endParaRPr lang="en-US" sz="1800">
              <a:solidFill>
                <a:srgbClr val="FFFFFF"/>
              </a:solidFill>
              <a:latin typeface="Montserrat"/>
            </a:endParaRPr>
          </a:p>
        </p:txBody>
      </p:sp>
      <p:sp>
        <p:nvSpPr>
          <p:cNvPr id="12" name="TextBox 12"/>
          <p:cNvSpPr txBox="1"/>
          <p:nvPr/>
        </p:nvSpPr>
        <p:spPr>
          <a:xfrm>
            <a:off x="573693" y="5634518"/>
            <a:ext cx="5426400" cy="356234"/>
          </a:xfrm>
          <a:prstGeom prst="rect">
            <a:avLst/>
          </a:prstGeom>
        </p:spPr>
        <p:txBody>
          <a:bodyPr lIns="0" tIns="0" rIns="0" bIns="0" rtlCol="0" anchor="t">
            <a:spAutoFit/>
          </a:bodyPr>
          <a:lstStyle/>
          <a:p>
            <a:pPr algn="ctr">
              <a:lnSpc>
                <a:spcPts val="2940"/>
              </a:lnSpc>
            </a:pPr>
            <a:r>
              <a:rPr lang="en-US" sz="2100">
                <a:solidFill>
                  <a:srgbClr val="FF5757"/>
                </a:solidFill>
                <a:latin typeface="Montserrat Bold"/>
              </a:rPr>
              <a:t>Target Audience</a:t>
            </a:r>
          </a:p>
        </p:txBody>
      </p:sp>
      <p:sp>
        <p:nvSpPr>
          <p:cNvPr id="13" name="TextBox 13"/>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14" name="TextBox 14"/>
          <p:cNvSpPr txBox="1"/>
          <p:nvPr/>
        </p:nvSpPr>
        <p:spPr>
          <a:xfrm>
            <a:off x="12584120" y="6263321"/>
            <a:ext cx="4724424" cy="3429762"/>
          </a:xfrm>
          <a:prstGeom prst="rect">
            <a:avLst/>
          </a:prstGeom>
        </p:spPr>
        <p:txBody>
          <a:bodyPr lIns="0" tIns="0" rIns="0" bIns="0" rtlCol="0" anchor="t">
            <a:spAutoFit/>
          </a:bodyPr>
          <a:lstStyle/>
          <a:p>
            <a:pPr algn="ctr">
              <a:lnSpc>
                <a:spcPts val="2304"/>
              </a:lnSpc>
            </a:pPr>
            <a:r>
              <a:rPr lang="en-US" sz="1800">
                <a:solidFill>
                  <a:srgbClr val="FFFFFF"/>
                </a:solidFill>
                <a:latin typeface="Montserrat"/>
              </a:rPr>
              <a:t>This documentary is now in its final stages, with all principal photography complete. We have captured high-quality footage in diverse locations to capture the film’s impact. </a:t>
            </a:r>
          </a:p>
          <a:p>
            <a:pPr algn="ctr">
              <a:lnSpc>
                <a:spcPts val="2304"/>
              </a:lnSpc>
            </a:pPr>
            <a:endParaRPr lang="en-US" sz="1800">
              <a:solidFill>
                <a:srgbClr val="FFFFFF"/>
              </a:solidFill>
              <a:latin typeface="Montserrat"/>
            </a:endParaRPr>
          </a:p>
          <a:p>
            <a:pPr algn="ctr">
              <a:lnSpc>
                <a:spcPts val="2304"/>
              </a:lnSpc>
            </a:pPr>
            <a:r>
              <a:rPr lang="en-US" sz="1800">
                <a:solidFill>
                  <a:srgbClr val="FFFFFF"/>
                </a:solidFill>
                <a:latin typeface="Montserrat"/>
              </a:rPr>
              <a:t>We are fully prepared for investment and global distribution. After extensive research, filming, and editing, we have completed a compelling narrative that highlights our core themes and key messages.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grpSp>
        <p:nvGrpSpPr>
          <p:cNvPr id="2" name="Group 2"/>
          <p:cNvGrpSpPr/>
          <p:nvPr/>
        </p:nvGrpSpPr>
        <p:grpSpPr>
          <a:xfrm>
            <a:off x="12399886" y="2602939"/>
            <a:ext cx="4546383" cy="6167108"/>
            <a:chOff x="0" y="0"/>
            <a:chExt cx="6061844" cy="8222810"/>
          </a:xfrm>
        </p:grpSpPr>
        <p:pic>
          <p:nvPicPr>
            <p:cNvPr id="3" name="Picture 3"/>
            <p:cNvPicPr>
              <a:picLocks noChangeAspect="1"/>
            </p:cNvPicPr>
            <p:nvPr/>
          </p:nvPicPr>
          <p:blipFill>
            <a:blip r:embed="rId2"/>
            <a:srcRect l="11309" t="32409" r="28400" b="29834"/>
            <a:stretch>
              <a:fillRect/>
            </a:stretch>
          </p:blipFill>
          <p:spPr>
            <a:xfrm>
              <a:off x="0" y="0"/>
              <a:ext cx="6061844" cy="8222810"/>
            </a:xfrm>
            <a:prstGeom prst="rect">
              <a:avLst/>
            </a:prstGeom>
          </p:spPr>
        </p:pic>
      </p:grpSp>
      <p:sp>
        <p:nvSpPr>
          <p:cNvPr id="4" name="TextBox 4"/>
          <p:cNvSpPr txBox="1"/>
          <p:nvPr/>
        </p:nvSpPr>
        <p:spPr>
          <a:xfrm>
            <a:off x="1469524" y="5133975"/>
            <a:ext cx="10327567" cy="4399775"/>
          </a:xfrm>
          <a:prstGeom prst="rect">
            <a:avLst/>
          </a:prstGeom>
        </p:spPr>
        <p:txBody>
          <a:bodyPr lIns="0" tIns="0" rIns="0" bIns="0" rtlCol="0" anchor="t">
            <a:spAutoFit/>
          </a:bodyPr>
          <a:lstStyle/>
          <a:p>
            <a:pPr algn="l">
              <a:lnSpc>
                <a:spcPts val="2514"/>
              </a:lnSpc>
            </a:pPr>
            <a:r>
              <a:rPr lang="en-US" sz="2027">
                <a:solidFill>
                  <a:srgbClr val="FFFFFF"/>
                </a:solidFill>
                <a:latin typeface="Montserrat"/>
              </a:rPr>
              <a:t>Chico Bryant is a native of Jersey City, NJ. Chico attended New Jersey City University in Jersey City, NJ where he received his Bachelor of Science in Business Administration with a Concentration in Marketing. His first taste of the entertainment industry was in the early 90’s, when he was an unpaid intern at both Uptown MCA Records and Def Jam Records where he served as an Assistant to the (A&amp;R) for Marketing and Promotions. He later moved on to start his own entertainment management company where he managed an array of unsigned talents, including singers, producers and engineers.</a:t>
            </a:r>
          </a:p>
          <a:p>
            <a:pPr algn="l">
              <a:lnSpc>
                <a:spcPts val="2514"/>
              </a:lnSpc>
            </a:pPr>
            <a:endParaRPr lang="en-US" sz="2027">
              <a:solidFill>
                <a:srgbClr val="FFFFFF"/>
              </a:solidFill>
              <a:latin typeface="Montserrat"/>
            </a:endParaRPr>
          </a:p>
          <a:p>
            <a:pPr algn="l">
              <a:lnSpc>
                <a:spcPts val="2514"/>
              </a:lnSpc>
            </a:pPr>
            <a:r>
              <a:rPr lang="en-US" sz="2027">
                <a:solidFill>
                  <a:srgbClr val="FFFFFF"/>
                </a:solidFill>
                <a:latin typeface="Montserrat"/>
              </a:rPr>
              <a:t>Chico always had a love and passion for film and television. He appeared in several independent films. He was an extra for various films, commercials and television shows. With the launch of United Venture Productions, Chico plans to make films that inform, inspire and unite, recognizing that we are stronger together.</a:t>
            </a:r>
          </a:p>
        </p:txBody>
      </p:sp>
      <p:sp>
        <p:nvSpPr>
          <p:cNvPr id="5" name="Freeform 5"/>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7" name="AutoShape 7"/>
          <p:cNvSpPr/>
          <p:nvPr/>
        </p:nvSpPr>
        <p:spPr>
          <a:xfrm>
            <a:off x="1461273" y="4697329"/>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8" name="TextBox 8"/>
          <p:cNvSpPr txBox="1"/>
          <p:nvPr/>
        </p:nvSpPr>
        <p:spPr>
          <a:xfrm>
            <a:off x="1469524" y="3954219"/>
            <a:ext cx="4642408" cy="588645"/>
          </a:xfrm>
          <a:prstGeom prst="rect">
            <a:avLst/>
          </a:prstGeom>
        </p:spPr>
        <p:txBody>
          <a:bodyPr lIns="0" tIns="0" rIns="0" bIns="0" rtlCol="0" anchor="t">
            <a:spAutoFit/>
          </a:bodyPr>
          <a:lstStyle/>
          <a:p>
            <a:pPr algn="l">
              <a:lnSpc>
                <a:spcPts val="4365"/>
              </a:lnSpc>
            </a:pPr>
            <a:r>
              <a:rPr lang="en-US" sz="4500">
                <a:solidFill>
                  <a:srgbClr val="FF5757"/>
                </a:solidFill>
                <a:latin typeface="Montserrat Classic Bold"/>
              </a:rPr>
              <a:t>CHICO BRYANT</a:t>
            </a:r>
          </a:p>
        </p:txBody>
      </p:sp>
      <p:sp>
        <p:nvSpPr>
          <p:cNvPr id="9" name="TextBox 9"/>
          <p:cNvSpPr txBox="1"/>
          <p:nvPr/>
        </p:nvSpPr>
        <p:spPr>
          <a:xfrm>
            <a:off x="1461273" y="3001719"/>
            <a:ext cx="8699266" cy="857250"/>
          </a:xfrm>
          <a:prstGeom prst="rect">
            <a:avLst/>
          </a:prstGeom>
        </p:spPr>
        <p:txBody>
          <a:bodyPr lIns="0" tIns="0" rIns="0" bIns="0" rtlCol="0" anchor="t">
            <a:spAutoFit/>
          </a:bodyPr>
          <a:lstStyle/>
          <a:p>
            <a:pPr algn="l">
              <a:lnSpc>
                <a:spcPts val="6600"/>
              </a:lnSpc>
            </a:pPr>
            <a:r>
              <a:rPr lang="en-US" sz="6000">
                <a:solidFill>
                  <a:srgbClr val="FFFFFF"/>
                </a:solidFill>
                <a:latin typeface="Montserrat Bold"/>
              </a:rPr>
              <a:t>THE DIRECTOR</a:t>
            </a:r>
          </a:p>
        </p:txBody>
      </p:sp>
      <p:sp>
        <p:nvSpPr>
          <p:cNvPr id="10" name="TextBox 10"/>
          <p:cNvSpPr txBox="1"/>
          <p:nvPr/>
        </p:nvSpPr>
        <p:spPr>
          <a:xfrm>
            <a:off x="1506165" y="2307129"/>
            <a:ext cx="5140364" cy="534470"/>
          </a:xfrm>
          <a:prstGeom prst="rect">
            <a:avLst/>
          </a:prstGeom>
        </p:spPr>
        <p:txBody>
          <a:bodyPr lIns="0" tIns="0" rIns="0" bIns="0" rtlCol="0" anchor="t">
            <a:spAutoFit/>
          </a:bodyPr>
          <a:lstStyle/>
          <a:p>
            <a:pPr algn="l">
              <a:lnSpc>
                <a:spcPts val="4498"/>
              </a:lnSpc>
            </a:pPr>
            <a:r>
              <a:rPr lang="en-US" sz="3213">
                <a:solidFill>
                  <a:srgbClr val="FF5757"/>
                </a:solidFill>
                <a:latin typeface="Montserrat Classic Bold"/>
              </a:rPr>
              <a:t>ABOUT OUR TEAM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Freeform 2"/>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4" name="AutoShape 4"/>
          <p:cNvSpPr/>
          <p:nvPr/>
        </p:nvSpPr>
        <p:spPr>
          <a:xfrm>
            <a:off x="1375070" y="3502216"/>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5" name="TextBox 5"/>
          <p:cNvSpPr txBox="1"/>
          <p:nvPr/>
        </p:nvSpPr>
        <p:spPr>
          <a:xfrm>
            <a:off x="1461273" y="2571196"/>
            <a:ext cx="6722695" cy="644060"/>
          </a:xfrm>
          <a:prstGeom prst="rect">
            <a:avLst/>
          </a:prstGeom>
        </p:spPr>
        <p:txBody>
          <a:bodyPr lIns="0" tIns="0" rIns="0" bIns="0" rtlCol="0" anchor="t">
            <a:spAutoFit/>
          </a:bodyPr>
          <a:lstStyle/>
          <a:p>
            <a:pPr algn="l">
              <a:lnSpc>
                <a:spcPts val="4779"/>
              </a:lnSpc>
            </a:pPr>
            <a:r>
              <a:rPr lang="en-US" sz="4927">
                <a:solidFill>
                  <a:srgbClr val="FFFFFF"/>
                </a:solidFill>
                <a:latin typeface="Montserrat Classic Bold"/>
              </a:rPr>
              <a:t>ABOUT OUR TEAM</a:t>
            </a:r>
          </a:p>
        </p:txBody>
      </p:sp>
      <p:sp>
        <p:nvSpPr>
          <p:cNvPr id="6" name="TextBox 6"/>
          <p:cNvSpPr txBox="1"/>
          <p:nvPr/>
        </p:nvSpPr>
        <p:spPr>
          <a:xfrm>
            <a:off x="8101874" y="4456509"/>
            <a:ext cx="3273989" cy="273050"/>
          </a:xfrm>
          <a:prstGeom prst="rect">
            <a:avLst/>
          </a:prstGeom>
        </p:spPr>
        <p:txBody>
          <a:bodyPr lIns="0" tIns="0" rIns="0" bIns="0" rtlCol="0" anchor="t">
            <a:spAutoFit/>
          </a:bodyPr>
          <a:lstStyle/>
          <a:p>
            <a:pPr algn="ctr">
              <a:lnSpc>
                <a:spcPts val="2199"/>
              </a:lnSpc>
            </a:pPr>
            <a:r>
              <a:rPr lang="en-US" sz="1999">
                <a:solidFill>
                  <a:srgbClr val="FFFFFF"/>
                </a:solidFill>
                <a:latin typeface="Montserrat Bold"/>
              </a:rPr>
              <a:t>BILL HAMPTON</a:t>
            </a:r>
          </a:p>
        </p:txBody>
      </p:sp>
      <p:grpSp>
        <p:nvGrpSpPr>
          <p:cNvPr id="7" name="Group 7"/>
          <p:cNvGrpSpPr/>
          <p:nvPr/>
        </p:nvGrpSpPr>
        <p:grpSpPr>
          <a:xfrm>
            <a:off x="8590801" y="1855531"/>
            <a:ext cx="2452792" cy="245278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9873" r="-15268" b="-37900"/>
              </a:stretch>
            </a:blipFill>
          </p:spPr>
          <p:txBody>
            <a:bodyPr/>
            <a:lstStyle/>
            <a:p>
              <a:endParaRPr lang="en-US"/>
            </a:p>
          </p:txBody>
        </p:sp>
      </p:grpSp>
      <p:grpSp>
        <p:nvGrpSpPr>
          <p:cNvPr id="9" name="Group 9"/>
          <p:cNvGrpSpPr/>
          <p:nvPr/>
        </p:nvGrpSpPr>
        <p:grpSpPr>
          <a:xfrm>
            <a:off x="14554809" y="1855531"/>
            <a:ext cx="2452792" cy="2452782"/>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90440" t="-3689" r="-93065" b="-87677"/>
              </a:stretch>
            </a:blipFill>
          </p:spPr>
          <p:txBody>
            <a:bodyPr/>
            <a:lstStyle/>
            <a:p>
              <a:endParaRPr lang="en-US"/>
            </a:p>
          </p:txBody>
        </p:sp>
      </p:grpSp>
      <p:grpSp>
        <p:nvGrpSpPr>
          <p:cNvPr id="11" name="Group 11"/>
          <p:cNvGrpSpPr/>
          <p:nvPr/>
        </p:nvGrpSpPr>
        <p:grpSpPr>
          <a:xfrm>
            <a:off x="11375863" y="1855531"/>
            <a:ext cx="2452792" cy="2452782"/>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59588" t="-39789" r="-56177" b="-182250"/>
              </a:stretch>
            </a:blipFill>
          </p:spPr>
          <p:txBody>
            <a:bodyPr/>
            <a:lstStyle/>
            <a:p>
              <a:endParaRPr lang="en-US"/>
            </a:p>
          </p:txBody>
        </p:sp>
      </p:grpSp>
      <p:grpSp>
        <p:nvGrpSpPr>
          <p:cNvPr id="13" name="Group 13"/>
          <p:cNvGrpSpPr/>
          <p:nvPr/>
        </p:nvGrpSpPr>
        <p:grpSpPr>
          <a:xfrm>
            <a:off x="8590801" y="5228587"/>
            <a:ext cx="2452792" cy="2452782"/>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81674" t="-5450" r="-99774" b="-123931"/>
              </a:stretch>
            </a:blipFill>
          </p:spPr>
          <p:txBody>
            <a:bodyPr/>
            <a:lstStyle/>
            <a:p>
              <a:endParaRPr lang="en-US"/>
            </a:p>
          </p:txBody>
        </p:sp>
      </p:grpSp>
      <p:grpSp>
        <p:nvGrpSpPr>
          <p:cNvPr id="15" name="Group 15"/>
          <p:cNvGrpSpPr/>
          <p:nvPr/>
        </p:nvGrpSpPr>
        <p:grpSpPr>
          <a:xfrm>
            <a:off x="14144210" y="5228587"/>
            <a:ext cx="2452792" cy="2452782"/>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b="-11134"/>
              </a:stretch>
            </a:blipFill>
          </p:spPr>
          <p:txBody>
            <a:bodyPr/>
            <a:lstStyle/>
            <a:p>
              <a:endParaRPr lang="en-US"/>
            </a:p>
          </p:txBody>
        </p:sp>
      </p:grpSp>
      <p:grpSp>
        <p:nvGrpSpPr>
          <p:cNvPr id="17" name="Group 17"/>
          <p:cNvGrpSpPr/>
          <p:nvPr/>
        </p:nvGrpSpPr>
        <p:grpSpPr>
          <a:xfrm>
            <a:off x="11375863" y="5228587"/>
            <a:ext cx="2452792" cy="2452782"/>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8760" r="-8760"/>
              </a:stretch>
            </a:blipFill>
          </p:spPr>
          <p:txBody>
            <a:bodyPr/>
            <a:lstStyle/>
            <a:p>
              <a:endParaRPr lang="en-US"/>
            </a:p>
          </p:txBody>
        </p:sp>
      </p:grpSp>
      <p:sp>
        <p:nvSpPr>
          <p:cNvPr id="19" name="TextBox 19"/>
          <p:cNvSpPr txBox="1"/>
          <p:nvPr/>
        </p:nvSpPr>
        <p:spPr>
          <a:xfrm>
            <a:off x="11043593" y="4456509"/>
            <a:ext cx="3273989" cy="273050"/>
          </a:xfrm>
          <a:prstGeom prst="rect">
            <a:avLst/>
          </a:prstGeom>
        </p:spPr>
        <p:txBody>
          <a:bodyPr lIns="0" tIns="0" rIns="0" bIns="0" rtlCol="0" anchor="t">
            <a:spAutoFit/>
          </a:bodyPr>
          <a:lstStyle/>
          <a:p>
            <a:pPr algn="ctr">
              <a:lnSpc>
                <a:spcPts val="2199"/>
              </a:lnSpc>
            </a:pPr>
            <a:r>
              <a:rPr lang="en-US" sz="1999">
                <a:solidFill>
                  <a:srgbClr val="FFFFFF"/>
                </a:solidFill>
                <a:latin typeface="Montserrat Bold"/>
              </a:rPr>
              <a:t>ANTHONY LOFTON</a:t>
            </a:r>
          </a:p>
        </p:txBody>
      </p:sp>
      <p:sp>
        <p:nvSpPr>
          <p:cNvPr id="20" name="TextBox 20"/>
          <p:cNvSpPr txBox="1"/>
          <p:nvPr/>
        </p:nvSpPr>
        <p:spPr>
          <a:xfrm>
            <a:off x="14144210" y="4456509"/>
            <a:ext cx="3273989" cy="352714"/>
          </a:xfrm>
          <a:prstGeom prst="rect">
            <a:avLst/>
          </a:prstGeom>
        </p:spPr>
        <p:txBody>
          <a:bodyPr lIns="0" tIns="0" rIns="0" bIns="0" rtlCol="0" anchor="t">
            <a:spAutoFit/>
          </a:bodyPr>
          <a:lstStyle/>
          <a:p>
            <a:pPr algn="ctr">
              <a:lnSpc>
                <a:spcPts val="2752"/>
              </a:lnSpc>
            </a:pPr>
            <a:r>
              <a:rPr lang="en-US" sz="2501">
                <a:solidFill>
                  <a:srgbClr val="FFFFFF"/>
                </a:solidFill>
                <a:latin typeface="Montserrat Bold"/>
              </a:rPr>
              <a:t>FAIN</a:t>
            </a:r>
          </a:p>
        </p:txBody>
      </p:sp>
      <p:sp>
        <p:nvSpPr>
          <p:cNvPr id="21" name="TextBox 21"/>
          <p:cNvSpPr txBox="1"/>
          <p:nvPr/>
        </p:nvSpPr>
        <p:spPr>
          <a:xfrm>
            <a:off x="13733612" y="8078755"/>
            <a:ext cx="3273989" cy="352714"/>
          </a:xfrm>
          <a:prstGeom prst="rect">
            <a:avLst/>
          </a:prstGeom>
        </p:spPr>
        <p:txBody>
          <a:bodyPr lIns="0" tIns="0" rIns="0" bIns="0" rtlCol="0" anchor="t">
            <a:spAutoFit/>
          </a:bodyPr>
          <a:lstStyle/>
          <a:p>
            <a:pPr algn="ctr">
              <a:lnSpc>
                <a:spcPts val="2752"/>
              </a:lnSpc>
            </a:pPr>
            <a:r>
              <a:rPr lang="en-US" sz="2501">
                <a:solidFill>
                  <a:srgbClr val="FFFFFF"/>
                </a:solidFill>
                <a:latin typeface="Montserrat Bold"/>
              </a:rPr>
              <a:t>BRADEN BARTY</a:t>
            </a:r>
          </a:p>
        </p:txBody>
      </p:sp>
      <p:sp>
        <p:nvSpPr>
          <p:cNvPr id="22" name="TextBox 22"/>
          <p:cNvSpPr txBox="1"/>
          <p:nvPr/>
        </p:nvSpPr>
        <p:spPr>
          <a:xfrm>
            <a:off x="10870222" y="8078755"/>
            <a:ext cx="3273989" cy="352714"/>
          </a:xfrm>
          <a:prstGeom prst="rect">
            <a:avLst/>
          </a:prstGeom>
        </p:spPr>
        <p:txBody>
          <a:bodyPr lIns="0" tIns="0" rIns="0" bIns="0" rtlCol="0" anchor="t">
            <a:spAutoFit/>
          </a:bodyPr>
          <a:lstStyle/>
          <a:p>
            <a:pPr algn="ctr">
              <a:lnSpc>
                <a:spcPts val="2752"/>
              </a:lnSpc>
            </a:pPr>
            <a:r>
              <a:rPr lang="en-US" sz="2501">
                <a:solidFill>
                  <a:srgbClr val="FFFFFF"/>
                </a:solidFill>
                <a:latin typeface="Montserrat Bold"/>
              </a:rPr>
              <a:t>SAM WALKER</a:t>
            </a:r>
          </a:p>
        </p:txBody>
      </p:sp>
      <p:sp>
        <p:nvSpPr>
          <p:cNvPr id="23" name="TextBox 23"/>
          <p:cNvSpPr txBox="1"/>
          <p:nvPr/>
        </p:nvSpPr>
        <p:spPr>
          <a:xfrm>
            <a:off x="8006831" y="8078755"/>
            <a:ext cx="3273989" cy="352714"/>
          </a:xfrm>
          <a:prstGeom prst="rect">
            <a:avLst/>
          </a:prstGeom>
        </p:spPr>
        <p:txBody>
          <a:bodyPr lIns="0" tIns="0" rIns="0" bIns="0" rtlCol="0" anchor="t">
            <a:spAutoFit/>
          </a:bodyPr>
          <a:lstStyle/>
          <a:p>
            <a:pPr algn="ctr">
              <a:lnSpc>
                <a:spcPts val="2752"/>
              </a:lnSpc>
            </a:pPr>
            <a:r>
              <a:rPr lang="en-US" sz="2501">
                <a:solidFill>
                  <a:srgbClr val="FFFFFF"/>
                </a:solidFill>
                <a:latin typeface="Montserrat Bold"/>
              </a:rPr>
              <a:t>SEAN LINDSAY</a:t>
            </a:r>
          </a:p>
        </p:txBody>
      </p:sp>
      <p:sp>
        <p:nvSpPr>
          <p:cNvPr id="24" name="TextBox 24"/>
          <p:cNvSpPr txBox="1"/>
          <p:nvPr/>
        </p:nvSpPr>
        <p:spPr>
          <a:xfrm>
            <a:off x="10852650" y="4778759"/>
            <a:ext cx="3655875" cy="222274"/>
          </a:xfrm>
          <a:prstGeom prst="rect">
            <a:avLst/>
          </a:prstGeom>
        </p:spPr>
        <p:txBody>
          <a:bodyPr lIns="0" tIns="0" rIns="0" bIns="0" rtlCol="0" anchor="t">
            <a:spAutoFit/>
          </a:bodyPr>
          <a:lstStyle/>
          <a:p>
            <a:pPr algn="ctr">
              <a:lnSpc>
                <a:spcPts val="1760"/>
              </a:lnSpc>
            </a:pPr>
            <a:r>
              <a:rPr lang="en-US" sz="1600">
                <a:solidFill>
                  <a:srgbClr val="FFFFFF"/>
                </a:solidFill>
                <a:latin typeface="Montserrat Italics"/>
              </a:rPr>
              <a:t>Producer/Cinematographer</a:t>
            </a:r>
          </a:p>
        </p:txBody>
      </p:sp>
      <p:sp>
        <p:nvSpPr>
          <p:cNvPr id="25" name="TextBox 25"/>
          <p:cNvSpPr txBox="1"/>
          <p:nvPr/>
        </p:nvSpPr>
        <p:spPr>
          <a:xfrm>
            <a:off x="14176254" y="4778759"/>
            <a:ext cx="3655875" cy="222274"/>
          </a:xfrm>
          <a:prstGeom prst="rect">
            <a:avLst/>
          </a:prstGeom>
        </p:spPr>
        <p:txBody>
          <a:bodyPr lIns="0" tIns="0" rIns="0" bIns="0" rtlCol="0" anchor="t">
            <a:spAutoFit/>
          </a:bodyPr>
          <a:lstStyle/>
          <a:p>
            <a:pPr algn="ctr">
              <a:lnSpc>
                <a:spcPts val="1760"/>
              </a:lnSpc>
            </a:pPr>
            <a:r>
              <a:rPr lang="en-US" sz="1600">
                <a:solidFill>
                  <a:srgbClr val="FFFFFF"/>
                </a:solidFill>
                <a:latin typeface="Montserrat Italics"/>
              </a:rPr>
              <a:t>Producer/Cinematographer</a:t>
            </a:r>
          </a:p>
        </p:txBody>
      </p:sp>
      <p:sp>
        <p:nvSpPr>
          <p:cNvPr id="26" name="TextBox 26"/>
          <p:cNvSpPr txBox="1"/>
          <p:nvPr/>
        </p:nvSpPr>
        <p:spPr>
          <a:xfrm>
            <a:off x="7910931" y="4748609"/>
            <a:ext cx="3655875" cy="222274"/>
          </a:xfrm>
          <a:prstGeom prst="rect">
            <a:avLst/>
          </a:prstGeom>
        </p:spPr>
        <p:txBody>
          <a:bodyPr lIns="0" tIns="0" rIns="0" bIns="0" rtlCol="0" anchor="t">
            <a:spAutoFit/>
          </a:bodyPr>
          <a:lstStyle/>
          <a:p>
            <a:pPr algn="ctr">
              <a:lnSpc>
                <a:spcPts val="1760"/>
              </a:lnSpc>
            </a:pPr>
            <a:r>
              <a:rPr lang="en-US" sz="1600">
                <a:solidFill>
                  <a:srgbClr val="FFFFFF"/>
                </a:solidFill>
                <a:latin typeface="Montserrat Italics"/>
              </a:rPr>
              <a:t>Executive Producer</a:t>
            </a:r>
          </a:p>
        </p:txBody>
      </p:sp>
      <p:sp>
        <p:nvSpPr>
          <p:cNvPr id="27" name="TextBox 27"/>
          <p:cNvSpPr txBox="1"/>
          <p:nvPr/>
        </p:nvSpPr>
        <p:spPr>
          <a:xfrm>
            <a:off x="1461273" y="3889615"/>
            <a:ext cx="6040083" cy="3715873"/>
          </a:xfrm>
          <a:prstGeom prst="rect">
            <a:avLst/>
          </a:prstGeom>
        </p:spPr>
        <p:txBody>
          <a:bodyPr lIns="0" tIns="0" rIns="0" bIns="0" rtlCol="0" anchor="t">
            <a:spAutoFit/>
          </a:bodyPr>
          <a:lstStyle/>
          <a:p>
            <a:pPr algn="l">
              <a:lnSpc>
                <a:spcPts val="3312"/>
              </a:lnSpc>
            </a:pPr>
            <a:r>
              <a:rPr lang="en-US" sz="2366">
                <a:solidFill>
                  <a:srgbClr val="FFFFFF"/>
                </a:solidFill>
                <a:latin typeface="Montserrat"/>
              </a:rPr>
              <a:t>United Venture Productions is powered by a dynamic team of creatives, dedicated to crafting captivating content that resonates with a variety of audiences worldwide. Our team combines expertise in production, storytelling, and innovation to bring ideas and important cultural stories to life. </a:t>
            </a:r>
          </a:p>
        </p:txBody>
      </p:sp>
      <p:sp>
        <p:nvSpPr>
          <p:cNvPr id="28" name="TextBox 28"/>
          <p:cNvSpPr txBox="1"/>
          <p:nvPr/>
        </p:nvSpPr>
        <p:spPr>
          <a:xfrm>
            <a:off x="7910931" y="8479094"/>
            <a:ext cx="3655875" cy="222274"/>
          </a:xfrm>
          <a:prstGeom prst="rect">
            <a:avLst/>
          </a:prstGeom>
        </p:spPr>
        <p:txBody>
          <a:bodyPr lIns="0" tIns="0" rIns="0" bIns="0" rtlCol="0" anchor="t">
            <a:spAutoFit/>
          </a:bodyPr>
          <a:lstStyle/>
          <a:p>
            <a:pPr algn="ctr">
              <a:lnSpc>
                <a:spcPts val="1760"/>
              </a:lnSpc>
            </a:pPr>
            <a:r>
              <a:rPr lang="en-US" sz="1600">
                <a:solidFill>
                  <a:srgbClr val="FFFFFF"/>
                </a:solidFill>
                <a:latin typeface="Montserrat Italics"/>
              </a:rPr>
              <a:t>Editor </a:t>
            </a:r>
          </a:p>
        </p:txBody>
      </p:sp>
      <p:sp>
        <p:nvSpPr>
          <p:cNvPr id="29" name="TextBox 29"/>
          <p:cNvSpPr txBox="1"/>
          <p:nvPr/>
        </p:nvSpPr>
        <p:spPr>
          <a:xfrm>
            <a:off x="10661706" y="8479094"/>
            <a:ext cx="3655875" cy="222274"/>
          </a:xfrm>
          <a:prstGeom prst="rect">
            <a:avLst/>
          </a:prstGeom>
        </p:spPr>
        <p:txBody>
          <a:bodyPr lIns="0" tIns="0" rIns="0" bIns="0" rtlCol="0" anchor="t">
            <a:spAutoFit/>
          </a:bodyPr>
          <a:lstStyle/>
          <a:p>
            <a:pPr algn="ctr">
              <a:lnSpc>
                <a:spcPts val="1760"/>
              </a:lnSpc>
            </a:pPr>
            <a:r>
              <a:rPr lang="en-US" sz="1600">
                <a:solidFill>
                  <a:srgbClr val="FFFFFF"/>
                </a:solidFill>
                <a:latin typeface="Montserrat Italics"/>
              </a:rPr>
              <a:t>Producer</a:t>
            </a:r>
          </a:p>
        </p:txBody>
      </p:sp>
      <p:sp>
        <p:nvSpPr>
          <p:cNvPr id="30" name="TextBox 30"/>
          <p:cNvSpPr txBox="1"/>
          <p:nvPr/>
        </p:nvSpPr>
        <p:spPr>
          <a:xfrm>
            <a:off x="13542669" y="8450519"/>
            <a:ext cx="3655875" cy="222274"/>
          </a:xfrm>
          <a:prstGeom prst="rect">
            <a:avLst/>
          </a:prstGeom>
        </p:spPr>
        <p:txBody>
          <a:bodyPr lIns="0" tIns="0" rIns="0" bIns="0" rtlCol="0" anchor="t">
            <a:spAutoFit/>
          </a:bodyPr>
          <a:lstStyle/>
          <a:p>
            <a:pPr algn="ctr">
              <a:lnSpc>
                <a:spcPts val="1760"/>
              </a:lnSpc>
            </a:pPr>
            <a:r>
              <a:rPr lang="en-US" sz="1600">
                <a:solidFill>
                  <a:srgbClr val="FFFFFF"/>
                </a:solidFill>
                <a:latin typeface="Montserrat Italics"/>
              </a:rPr>
              <a:t>Producer/Cinematographer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Freeform 2"/>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4" name="AutoShape 4"/>
          <p:cNvSpPr/>
          <p:nvPr/>
        </p:nvSpPr>
        <p:spPr>
          <a:xfrm>
            <a:off x="1375070" y="3502216"/>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5" name="TextBox 5"/>
          <p:cNvSpPr txBox="1"/>
          <p:nvPr/>
        </p:nvSpPr>
        <p:spPr>
          <a:xfrm>
            <a:off x="1461273" y="2571196"/>
            <a:ext cx="6722695" cy="644060"/>
          </a:xfrm>
          <a:prstGeom prst="rect">
            <a:avLst/>
          </a:prstGeom>
        </p:spPr>
        <p:txBody>
          <a:bodyPr lIns="0" tIns="0" rIns="0" bIns="0" rtlCol="0" anchor="t">
            <a:spAutoFit/>
          </a:bodyPr>
          <a:lstStyle/>
          <a:p>
            <a:pPr algn="l">
              <a:lnSpc>
                <a:spcPts val="4779"/>
              </a:lnSpc>
            </a:pPr>
            <a:r>
              <a:rPr lang="en-US" sz="4927">
                <a:solidFill>
                  <a:srgbClr val="FFFFFF"/>
                </a:solidFill>
                <a:latin typeface="Montserrat Classic Bold"/>
              </a:rPr>
              <a:t>ABOUT OUR TEAM</a:t>
            </a:r>
          </a:p>
        </p:txBody>
      </p:sp>
      <p:grpSp>
        <p:nvGrpSpPr>
          <p:cNvPr id="6" name="Group 6"/>
          <p:cNvGrpSpPr/>
          <p:nvPr/>
        </p:nvGrpSpPr>
        <p:grpSpPr>
          <a:xfrm>
            <a:off x="12597476" y="3215256"/>
            <a:ext cx="3589291" cy="3589277"/>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10606" b="-10606"/>
              </a:stretch>
            </a:blipFill>
          </p:spPr>
          <p:txBody>
            <a:bodyPr/>
            <a:lstStyle/>
            <a:p>
              <a:endParaRPr lang="en-US"/>
            </a:p>
          </p:txBody>
        </p:sp>
      </p:grpSp>
      <p:grpSp>
        <p:nvGrpSpPr>
          <p:cNvPr id="8" name="Group 8"/>
          <p:cNvGrpSpPr/>
          <p:nvPr/>
        </p:nvGrpSpPr>
        <p:grpSpPr>
          <a:xfrm>
            <a:off x="8546417" y="3215256"/>
            <a:ext cx="3589291" cy="3589277"/>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b="-32530"/>
              </a:stretch>
            </a:blipFill>
          </p:spPr>
          <p:txBody>
            <a:bodyPr/>
            <a:lstStyle/>
            <a:p>
              <a:endParaRPr lang="en-US"/>
            </a:p>
          </p:txBody>
        </p:sp>
      </p:grpSp>
      <p:sp>
        <p:nvSpPr>
          <p:cNvPr id="10" name="TextBox 10"/>
          <p:cNvSpPr txBox="1"/>
          <p:nvPr/>
        </p:nvSpPr>
        <p:spPr>
          <a:xfrm>
            <a:off x="11996627" y="7382332"/>
            <a:ext cx="5262673" cy="513222"/>
          </a:xfrm>
          <a:prstGeom prst="rect">
            <a:avLst/>
          </a:prstGeom>
        </p:spPr>
        <p:txBody>
          <a:bodyPr lIns="0" tIns="0" rIns="0" bIns="0" rtlCol="0" anchor="t">
            <a:spAutoFit/>
          </a:bodyPr>
          <a:lstStyle/>
          <a:p>
            <a:pPr algn="ctr">
              <a:lnSpc>
                <a:spcPts val="4027"/>
              </a:lnSpc>
            </a:pPr>
            <a:r>
              <a:rPr lang="en-US" sz="3661">
                <a:solidFill>
                  <a:srgbClr val="FFFFFF"/>
                </a:solidFill>
                <a:latin typeface="Montserrat"/>
              </a:rPr>
              <a:t>CARL CAVALIER</a:t>
            </a:r>
          </a:p>
        </p:txBody>
      </p:sp>
      <p:sp>
        <p:nvSpPr>
          <p:cNvPr id="11" name="TextBox 11"/>
          <p:cNvSpPr txBox="1"/>
          <p:nvPr/>
        </p:nvSpPr>
        <p:spPr>
          <a:xfrm>
            <a:off x="7806487" y="7382332"/>
            <a:ext cx="4790990" cy="519859"/>
          </a:xfrm>
          <a:prstGeom prst="rect">
            <a:avLst/>
          </a:prstGeom>
        </p:spPr>
        <p:txBody>
          <a:bodyPr lIns="0" tIns="0" rIns="0" bIns="0" rtlCol="0" anchor="t">
            <a:spAutoFit/>
          </a:bodyPr>
          <a:lstStyle/>
          <a:p>
            <a:pPr algn="ctr">
              <a:lnSpc>
                <a:spcPts val="4027"/>
              </a:lnSpc>
            </a:pPr>
            <a:r>
              <a:rPr lang="en-US" sz="3661">
                <a:solidFill>
                  <a:srgbClr val="FFFFFF"/>
                </a:solidFill>
                <a:latin typeface="Montserrat"/>
              </a:rPr>
              <a:t>DR. DELACY DAVIS</a:t>
            </a:r>
          </a:p>
        </p:txBody>
      </p:sp>
      <p:sp>
        <p:nvSpPr>
          <p:cNvPr id="12" name="TextBox 12"/>
          <p:cNvSpPr txBox="1"/>
          <p:nvPr/>
        </p:nvSpPr>
        <p:spPr>
          <a:xfrm>
            <a:off x="11717211" y="7921241"/>
            <a:ext cx="5349823" cy="334091"/>
          </a:xfrm>
          <a:prstGeom prst="rect">
            <a:avLst/>
          </a:prstGeom>
        </p:spPr>
        <p:txBody>
          <a:bodyPr lIns="0" tIns="0" rIns="0" bIns="0" rtlCol="0" anchor="t">
            <a:spAutoFit/>
          </a:bodyPr>
          <a:lstStyle/>
          <a:p>
            <a:pPr algn="ctr">
              <a:lnSpc>
                <a:spcPts val="2575"/>
              </a:lnSpc>
            </a:pPr>
            <a:r>
              <a:rPr lang="en-US" sz="2341">
                <a:solidFill>
                  <a:srgbClr val="FFFFFF"/>
                </a:solidFill>
                <a:latin typeface="Montserrat Italics"/>
              </a:rPr>
              <a:t>Associate Producer</a:t>
            </a:r>
          </a:p>
        </p:txBody>
      </p:sp>
      <p:sp>
        <p:nvSpPr>
          <p:cNvPr id="13" name="TextBox 13"/>
          <p:cNvSpPr txBox="1"/>
          <p:nvPr/>
        </p:nvSpPr>
        <p:spPr>
          <a:xfrm>
            <a:off x="7666151" y="7921241"/>
            <a:ext cx="5349823" cy="334091"/>
          </a:xfrm>
          <a:prstGeom prst="rect">
            <a:avLst/>
          </a:prstGeom>
        </p:spPr>
        <p:txBody>
          <a:bodyPr lIns="0" tIns="0" rIns="0" bIns="0" rtlCol="0" anchor="t">
            <a:spAutoFit/>
          </a:bodyPr>
          <a:lstStyle/>
          <a:p>
            <a:pPr algn="ctr">
              <a:lnSpc>
                <a:spcPts val="2575"/>
              </a:lnSpc>
            </a:pPr>
            <a:r>
              <a:rPr lang="en-US" sz="2341">
                <a:solidFill>
                  <a:srgbClr val="FFFFFF"/>
                </a:solidFill>
                <a:latin typeface="Montserrat Italics"/>
              </a:rPr>
              <a:t>Associate Producer</a:t>
            </a:r>
          </a:p>
        </p:txBody>
      </p:sp>
      <p:sp>
        <p:nvSpPr>
          <p:cNvPr id="14" name="TextBox 14"/>
          <p:cNvSpPr txBox="1"/>
          <p:nvPr/>
        </p:nvSpPr>
        <p:spPr>
          <a:xfrm>
            <a:off x="1375070" y="3832860"/>
            <a:ext cx="6126286" cy="1459230"/>
          </a:xfrm>
          <a:prstGeom prst="rect">
            <a:avLst/>
          </a:prstGeom>
        </p:spPr>
        <p:txBody>
          <a:bodyPr lIns="0" tIns="0" rIns="0" bIns="0" rtlCol="0" anchor="t">
            <a:spAutoFit/>
          </a:bodyPr>
          <a:lstStyle/>
          <a:p>
            <a:pPr algn="l">
              <a:lnSpc>
                <a:spcPts val="1679"/>
              </a:lnSpc>
            </a:pPr>
            <a:endParaRPr/>
          </a:p>
          <a:p>
            <a:pPr algn="l">
              <a:lnSpc>
                <a:spcPts val="3359"/>
              </a:lnSpc>
            </a:pPr>
            <a:r>
              <a:rPr lang="en-US" sz="2400">
                <a:solidFill>
                  <a:srgbClr val="FFFFFF"/>
                </a:solidFill>
                <a:latin typeface="Montserrat"/>
              </a:rPr>
              <a:t>Together, we seamlessly deliver impactful and memorable stories within the industry.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Freeform 2"/>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601665" y="2320157"/>
            <a:ext cx="11362329" cy="7740587"/>
          </a:xfrm>
          <a:custGeom>
            <a:avLst/>
            <a:gdLst/>
            <a:ahLst/>
            <a:cxnLst/>
            <a:rect l="l" t="t" r="r" b="b"/>
            <a:pathLst>
              <a:path w="11362329" h="7740587">
                <a:moveTo>
                  <a:pt x="0" y="0"/>
                </a:moveTo>
                <a:lnTo>
                  <a:pt x="11362329" y="0"/>
                </a:lnTo>
                <a:lnTo>
                  <a:pt x="11362329" y="7740587"/>
                </a:lnTo>
                <a:lnTo>
                  <a:pt x="0" y="77405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5" name="TextBox 5"/>
          <p:cNvSpPr txBox="1"/>
          <p:nvPr/>
        </p:nvSpPr>
        <p:spPr>
          <a:xfrm>
            <a:off x="4431961" y="1130553"/>
            <a:ext cx="9424078" cy="638175"/>
          </a:xfrm>
          <a:prstGeom prst="rect">
            <a:avLst/>
          </a:prstGeom>
        </p:spPr>
        <p:txBody>
          <a:bodyPr lIns="0" tIns="0" rIns="0" bIns="0" rtlCol="0" anchor="t">
            <a:spAutoFit/>
          </a:bodyPr>
          <a:lstStyle/>
          <a:p>
            <a:pPr algn="ctr">
              <a:lnSpc>
                <a:spcPts val="4950"/>
              </a:lnSpc>
            </a:pPr>
            <a:r>
              <a:rPr lang="en-US" sz="4500">
                <a:solidFill>
                  <a:srgbClr val="FFFFFF"/>
                </a:solidFill>
                <a:latin typeface="Montserrat Semi-Bold"/>
              </a:rPr>
              <a:t>FINAL TRAILER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Freeform 2"/>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4" name="TextBox 4"/>
          <p:cNvSpPr txBox="1"/>
          <p:nvPr/>
        </p:nvSpPr>
        <p:spPr>
          <a:xfrm>
            <a:off x="4728716" y="8755881"/>
            <a:ext cx="9349029" cy="536481"/>
          </a:xfrm>
          <a:prstGeom prst="rect">
            <a:avLst/>
          </a:prstGeom>
        </p:spPr>
        <p:txBody>
          <a:bodyPr lIns="0" tIns="0" rIns="0" bIns="0" rtlCol="0" anchor="t">
            <a:spAutoFit/>
          </a:bodyPr>
          <a:lstStyle/>
          <a:p>
            <a:pPr algn="ctr">
              <a:lnSpc>
                <a:spcPts val="4436"/>
              </a:lnSpc>
            </a:pPr>
            <a:r>
              <a:rPr lang="en-US" sz="2957">
                <a:solidFill>
                  <a:srgbClr val="FFFFFF"/>
                </a:solidFill>
                <a:latin typeface="Montserrat"/>
              </a:rPr>
              <a:t>www.unitedventureproductions.com</a:t>
            </a:r>
          </a:p>
        </p:txBody>
      </p:sp>
      <p:sp>
        <p:nvSpPr>
          <p:cNvPr id="5" name="TextBox 5"/>
          <p:cNvSpPr txBox="1"/>
          <p:nvPr/>
        </p:nvSpPr>
        <p:spPr>
          <a:xfrm>
            <a:off x="4728716" y="6565655"/>
            <a:ext cx="8830567" cy="333121"/>
          </a:xfrm>
          <a:prstGeom prst="rect">
            <a:avLst/>
          </a:prstGeom>
        </p:spPr>
        <p:txBody>
          <a:bodyPr lIns="0" tIns="0" rIns="0" bIns="0" rtlCol="0" anchor="t">
            <a:spAutoFit/>
          </a:bodyPr>
          <a:lstStyle/>
          <a:p>
            <a:pPr algn="ctr">
              <a:lnSpc>
                <a:spcPts val="2521"/>
              </a:lnSpc>
            </a:pPr>
            <a:r>
              <a:rPr lang="en-US" sz="2599">
                <a:solidFill>
                  <a:srgbClr val="FFFFFF"/>
                </a:solidFill>
                <a:latin typeface="Montserrat Classic Bold"/>
              </a:rPr>
              <a:t>EMAIL</a:t>
            </a:r>
          </a:p>
        </p:txBody>
      </p:sp>
      <p:sp>
        <p:nvSpPr>
          <p:cNvPr id="6" name="TextBox 6"/>
          <p:cNvSpPr txBox="1"/>
          <p:nvPr/>
        </p:nvSpPr>
        <p:spPr>
          <a:xfrm>
            <a:off x="4728716" y="7712195"/>
            <a:ext cx="8830567" cy="333121"/>
          </a:xfrm>
          <a:prstGeom prst="rect">
            <a:avLst/>
          </a:prstGeom>
        </p:spPr>
        <p:txBody>
          <a:bodyPr lIns="0" tIns="0" rIns="0" bIns="0" rtlCol="0" anchor="t">
            <a:spAutoFit/>
          </a:bodyPr>
          <a:lstStyle/>
          <a:p>
            <a:pPr algn="ctr">
              <a:lnSpc>
                <a:spcPts val="2521"/>
              </a:lnSpc>
            </a:pPr>
            <a:r>
              <a:rPr lang="en-US" sz="2599">
                <a:solidFill>
                  <a:srgbClr val="FFFFFF"/>
                </a:solidFill>
                <a:latin typeface="Montserrat Classic Bold"/>
              </a:rPr>
              <a:t>PHONE NUMBER</a:t>
            </a:r>
          </a:p>
        </p:txBody>
      </p:sp>
      <p:sp>
        <p:nvSpPr>
          <p:cNvPr id="7" name="TextBox 7"/>
          <p:cNvSpPr txBox="1"/>
          <p:nvPr/>
        </p:nvSpPr>
        <p:spPr>
          <a:xfrm>
            <a:off x="5034838" y="7001630"/>
            <a:ext cx="8218323" cy="472440"/>
          </a:xfrm>
          <a:prstGeom prst="rect">
            <a:avLst/>
          </a:prstGeom>
        </p:spPr>
        <p:txBody>
          <a:bodyPr lIns="0" tIns="0" rIns="0" bIns="0" rtlCol="0" anchor="t">
            <a:spAutoFit/>
          </a:bodyPr>
          <a:lstStyle/>
          <a:p>
            <a:pPr algn="ctr">
              <a:lnSpc>
                <a:spcPts val="3900"/>
              </a:lnSpc>
            </a:pPr>
            <a:r>
              <a:rPr lang="en-US" sz="2600">
                <a:solidFill>
                  <a:srgbClr val="FFFFFF"/>
                </a:solidFill>
                <a:latin typeface="Montserrat"/>
              </a:rPr>
              <a:t>jamesl@unitedventureproductions.com</a:t>
            </a:r>
          </a:p>
        </p:txBody>
      </p:sp>
      <p:sp>
        <p:nvSpPr>
          <p:cNvPr id="8" name="TextBox 8"/>
          <p:cNvSpPr txBox="1"/>
          <p:nvPr/>
        </p:nvSpPr>
        <p:spPr>
          <a:xfrm>
            <a:off x="5034838" y="7969116"/>
            <a:ext cx="8218323" cy="472440"/>
          </a:xfrm>
          <a:prstGeom prst="rect">
            <a:avLst/>
          </a:prstGeom>
        </p:spPr>
        <p:txBody>
          <a:bodyPr lIns="0" tIns="0" rIns="0" bIns="0" rtlCol="0" anchor="t">
            <a:spAutoFit/>
          </a:bodyPr>
          <a:lstStyle/>
          <a:p>
            <a:pPr algn="ctr">
              <a:lnSpc>
                <a:spcPts val="3900"/>
              </a:lnSpc>
            </a:pPr>
            <a:r>
              <a:rPr lang="en-US" sz="2600">
                <a:solidFill>
                  <a:srgbClr val="FFFFFF"/>
                </a:solidFill>
                <a:latin typeface="Montserrat"/>
              </a:rPr>
              <a:t>732-770-7200</a:t>
            </a:r>
          </a:p>
        </p:txBody>
      </p:sp>
      <p:sp>
        <p:nvSpPr>
          <p:cNvPr id="9" name="TextBox 9"/>
          <p:cNvSpPr txBox="1"/>
          <p:nvPr/>
        </p:nvSpPr>
        <p:spPr>
          <a:xfrm>
            <a:off x="3447518" y="4057726"/>
            <a:ext cx="11392965" cy="2247748"/>
          </a:xfrm>
          <a:prstGeom prst="rect">
            <a:avLst/>
          </a:prstGeom>
        </p:spPr>
        <p:txBody>
          <a:bodyPr lIns="0" tIns="0" rIns="0" bIns="0" rtlCol="0" anchor="t">
            <a:spAutoFit/>
          </a:bodyPr>
          <a:lstStyle/>
          <a:p>
            <a:pPr algn="ctr">
              <a:lnSpc>
                <a:spcPts val="2995"/>
              </a:lnSpc>
            </a:pPr>
            <a:r>
              <a:rPr lang="en-US" sz="3120">
                <a:solidFill>
                  <a:srgbClr val="FFFFFF"/>
                </a:solidFill>
                <a:latin typeface="Montserrat Bold"/>
              </a:rPr>
              <a:t>Genre: </a:t>
            </a:r>
          </a:p>
          <a:p>
            <a:pPr algn="ctr">
              <a:lnSpc>
                <a:spcPts val="2995"/>
              </a:lnSpc>
            </a:pPr>
            <a:r>
              <a:rPr lang="en-US" sz="3120">
                <a:solidFill>
                  <a:srgbClr val="FFFFFF"/>
                </a:solidFill>
                <a:latin typeface="Montserrat Bold"/>
              </a:rPr>
              <a:t>Documentary Film </a:t>
            </a:r>
          </a:p>
          <a:p>
            <a:pPr algn="ctr">
              <a:lnSpc>
                <a:spcPts val="2995"/>
              </a:lnSpc>
            </a:pPr>
            <a:endParaRPr lang="en-US" sz="3120">
              <a:solidFill>
                <a:srgbClr val="FFFFFF"/>
              </a:solidFill>
              <a:latin typeface="Montserrat Bold"/>
            </a:endParaRPr>
          </a:p>
          <a:p>
            <a:pPr algn="ctr">
              <a:lnSpc>
                <a:spcPts val="2995"/>
              </a:lnSpc>
            </a:pPr>
            <a:r>
              <a:rPr lang="en-US" sz="3120">
                <a:solidFill>
                  <a:srgbClr val="FFFFFF"/>
                </a:solidFill>
                <a:latin typeface="Montserrat Bold"/>
              </a:rPr>
              <a:t>For inquiries and distribution opportunities, please contact: Chico Bryant </a:t>
            </a:r>
          </a:p>
          <a:p>
            <a:pPr algn="ctr">
              <a:lnSpc>
                <a:spcPts val="2995"/>
              </a:lnSpc>
            </a:pPr>
            <a:endParaRPr lang="en-US" sz="3120">
              <a:solidFill>
                <a:srgbClr val="FFFFFF"/>
              </a:solidFill>
              <a:latin typeface="Montserrat Bold"/>
            </a:endParaRPr>
          </a:p>
        </p:txBody>
      </p:sp>
      <p:sp>
        <p:nvSpPr>
          <p:cNvPr id="10" name="TextBox 10"/>
          <p:cNvSpPr txBox="1"/>
          <p:nvPr/>
        </p:nvSpPr>
        <p:spPr>
          <a:xfrm>
            <a:off x="845424" y="2208819"/>
            <a:ext cx="17442576" cy="680338"/>
          </a:xfrm>
          <a:prstGeom prst="rect">
            <a:avLst/>
          </a:prstGeom>
        </p:spPr>
        <p:txBody>
          <a:bodyPr lIns="0" tIns="0" rIns="0" bIns="0" rtlCol="0" anchor="t">
            <a:spAutoFit/>
          </a:bodyPr>
          <a:lstStyle/>
          <a:p>
            <a:pPr algn="ctr">
              <a:lnSpc>
                <a:spcPts val="5254"/>
              </a:lnSpc>
            </a:pPr>
            <a:r>
              <a:rPr lang="en-US" sz="4776">
                <a:solidFill>
                  <a:srgbClr val="FFFFFF"/>
                </a:solidFill>
                <a:latin typeface="Montserrat Bold"/>
              </a:rPr>
              <a:t>FOR YOUR CONSIDERATION FOR LICENSING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AutoShape 2"/>
          <p:cNvSpPr/>
          <p:nvPr/>
        </p:nvSpPr>
        <p:spPr>
          <a:xfrm>
            <a:off x="1025649" y="5483466"/>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3" name="Freeform 3"/>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147531" y="443887"/>
            <a:ext cx="2319296" cy="2494532"/>
          </a:xfrm>
          <a:custGeom>
            <a:avLst/>
            <a:gdLst/>
            <a:ahLst/>
            <a:cxnLst/>
            <a:rect l="l" t="t" r="r" b="b"/>
            <a:pathLst>
              <a:path w="2319296" h="2494532">
                <a:moveTo>
                  <a:pt x="0" y="0"/>
                </a:moveTo>
                <a:lnTo>
                  <a:pt x="2319297" y="0"/>
                </a:lnTo>
                <a:lnTo>
                  <a:pt x="2319297" y="2494532"/>
                </a:lnTo>
                <a:lnTo>
                  <a:pt x="0" y="2494532"/>
                </a:lnTo>
                <a:lnTo>
                  <a:pt x="0" y="0"/>
                </a:lnTo>
                <a:close/>
              </a:path>
            </a:pathLst>
          </a:custGeom>
          <a:blipFill>
            <a:blip r:embed="rId4"/>
            <a:stretch>
              <a:fillRect/>
            </a:stretch>
          </a:blipFill>
        </p:spPr>
        <p:txBody>
          <a:bodyPr/>
          <a:lstStyle/>
          <a:p>
            <a:endParaRPr lang="en-US"/>
          </a:p>
        </p:txBody>
      </p:sp>
      <p:sp>
        <p:nvSpPr>
          <p:cNvPr id="5" name="AutoShape 5"/>
          <p:cNvSpPr/>
          <p:nvPr/>
        </p:nvSpPr>
        <p:spPr>
          <a:xfrm>
            <a:off x="1028700" y="3755664"/>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6" name="Freeform 6"/>
          <p:cNvSpPr/>
          <p:nvPr/>
        </p:nvSpPr>
        <p:spPr>
          <a:xfrm>
            <a:off x="11937395" y="5457052"/>
            <a:ext cx="4982511" cy="4593984"/>
          </a:xfrm>
          <a:custGeom>
            <a:avLst/>
            <a:gdLst/>
            <a:ahLst/>
            <a:cxnLst/>
            <a:rect l="l" t="t" r="r" b="b"/>
            <a:pathLst>
              <a:path w="4982511" h="4593984">
                <a:moveTo>
                  <a:pt x="0" y="0"/>
                </a:moveTo>
                <a:lnTo>
                  <a:pt x="4982511" y="0"/>
                </a:lnTo>
                <a:lnTo>
                  <a:pt x="4982511" y="4593985"/>
                </a:lnTo>
                <a:lnTo>
                  <a:pt x="0" y="4593985"/>
                </a:lnTo>
                <a:lnTo>
                  <a:pt x="0" y="0"/>
                </a:lnTo>
                <a:close/>
              </a:path>
            </a:pathLst>
          </a:custGeom>
          <a:blipFill>
            <a:blip r:embed="rId5"/>
            <a:stretch>
              <a:fillRect t="-6710" b="-37899"/>
            </a:stretch>
          </a:blipFill>
        </p:spPr>
        <p:txBody>
          <a:bodyPr/>
          <a:lstStyle/>
          <a:p>
            <a:endParaRPr lang="en-US"/>
          </a:p>
        </p:txBody>
      </p:sp>
      <p:sp>
        <p:nvSpPr>
          <p:cNvPr id="7" name="Freeform 7"/>
          <p:cNvSpPr/>
          <p:nvPr/>
        </p:nvSpPr>
        <p:spPr>
          <a:xfrm>
            <a:off x="11968051" y="2595519"/>
            <a:ext cx="4921198" cy="3371843"/>
          </a:xfrm>
          <a:custGeom>
            <a:avLst/>
            <a:gdLst/>
            <a:ahLst/>
            <a:cxnLst/>
            <a:rect l="l" t="t" r="r" b="b"/>
            <a:pathLst>
              <a:path w="4921198" h="3371843">
                <a:moveTo>
                  <a:pt x="0" y="0"/>
                </a:moveTo>
                <a:lnTo>
                  <a:pt x="4921198" y="0"/>
                </a:lnTo>
                <a:lnTo>
                  <a:pt x="4921198" y="3371843"/>
                </a:lnTo>
                <a:lnTo>
                  <a:pt x="0" y="3371843"/>
                </a:lnTo>
                <a:lnTo>
                  <a:pt x="0" y="0"/>
                </a:lnTo>
                <a:close/>
              </a:path>
            </a:pathLst>
          </a:custGeom>
          <a:blipFill>
            <a:blip r:embed="rId6"/>
            <a:stretch>
              <a:fillRect l="-63" t="-13759" r="-3988"/>
            </a:stretch>
          </a:blipFill>
        </p:spPr>
        <p:txBody>
          <a:bodyPr/>
          <a:lstStyle/>
          <a:p>
            <a:endParaRPr lang="en-US"/>
          </a:p>
        </p:txBody>
      </p:sp>
      <p:sp>
        <p:nvSpPr>
          <p:cNvPr id="8" name="TextBox 8"/>
          <p:cNvSpPr txBox="1"/>
          <p:nvPr/>
        </p:nvSpPr>
        <p:spPr>
          <a:xfrm>
            <a:off x="981091" y="4868407"/>
            <a:ext cx="10318173" cy="588645"/>
          </a:xfrm>
          <a:prstGeom prst="rect">
            <a:avLst/>
          </a:prstGeom>
        </p:spPr>
        <p:txBody>
          <a:bodyPr lIns="0" tIns="0" rIns="0" bIns="0" rtlCol="0" anchor="t">
            <a:spAutoFit/>
          </a:bodyPr>
          <a:lstStyle/>
          <a:p>
            <a:pPr algn="l">
              <a:lnSpc>
                <a:spcPts val="4365"/>
              </a:lnSpc>
            </a:pPr>
            <a:r>
              <a:rPr lang="en-US" sz="4500">
                <a:solidFill>
                  <a:srgbClr val="FF5757"/>
                </a:solidFill>
                <a:latin typeface="Montserrat Classic Bold"/>
              </a:rPr>
              <a:t>SUMMARY </a:t>
            </a:r>
          </a:p>
        </p:txBody>
      </p:sp>
      <p:sp>
        <p:nvSpPr>
          <p:cNvPr id="9" name="TextBox 9"/>
          <p:cNvSpPr txBox="1"/>
          <p:nvPr/>
        </p:nvSpPr>
        <p:spPr>
          <a:xfrm>
            <a:off x="981091" y="5654916"/>
            <a:ext cx="10318173" cy="3323802"/>
          </a:xfrm>
          <a:prstGeom prst="rect">
            <a:avLst/>
          </a:prstGeom>
        </p:spPr>
        <p:txBody>
          <a:bodyPr lIns="0" tIns="0" rIns="0" bIns="0" rtlCol="0" anchor="t">
            <a:spAutoFit/>
          </a:bodyPr>
          <a:lstStyle/>
          <a:p>
            <a:pPr algn="l">
              <a:lnSpc>
                <a:spcPts val="2648"/>
              </a:lnSpc>
            </a:pPr>
            <a:r>
              <a:rPr lang="en-US" sz="1891">
                <a:solidFill>
                  <a:srgbClr val="FFFFFF"/>
                </a:solidFill>
                <a:latin typeface="Montserrat"/>
              </a:rPr>
              <a:t>Unpunished: The Ronald Greene Murder/Cover-Up" is a gripping documentary that delves into the harrowing case of Ronald Greene, a Black man whose tragic death at the hands of 6 White Louisiana State Troopers sparked national outrage. Through powerful storytelling, compelling interviews, and raw footage, the documentary shines a spotlight on the systemic racism, police brutality, blatant cover-up and corruption that pervade our criminal justice system.</a:t>
            </a:r>
          </a:p>
          <a:p>
            <a:pPr algn="l">
              <a:lnSpc>
                <a:spcPts val="2648"/>
              </a:lnSpc>
            </a:pPr>
            <a:endParaRPr lang="en-US" sz="1891">
              <a:solidFill>
                <a:srgbClr val="FFFFFF"/>
              </a:solidFill>
              <a:latin typeface="Montserrat"/>
            </a:endParaRPr>
          </a:p>
          <a:p>
            <a:pPr algn="l">
              <a:lnSpc>
                <a:spcPts val="2648"/>
              </a:lnSpc>
            </a:pPr>
            <a:r>
              <a:rPr lang="en-US" sz="1891">
                <a:solidFill>
                  <a:srgbClr val="FFFFFF"/>
                </a:solidFill>
                <a:latin typeface="Montserrat"/>
              </a:rPr>
              <a:t>As the truth unfolds, viewers are taken on a journey of discovery, confronting uncomfortable truths and demanding justice for Ronald Greene and countless other victims of police violence.</a:t>
            </a:r>
          </a:p>
        </p:txBody>
      </p:sp>
      <p:sp>
        <p:nvSpPr>
          <p:cNvPr id="10" name="TextBox 10"/>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11" name="TextBox 11"/>
          <p:cNvSpPr txBox="1"/>
          <p:nvPr/>
        </p:nvSpPr>
        <p:spPr>
          <a:xfrm>
            <a:off x="1028700" y="3147969"/>
            <a:ext cx="4642408" cy="588645"/>
          </a:xfrm>
          <a:prstGeom prst="rect">
            <a:avLst/>
          </a:prstGeom>
        </p:spPr>
        <p:txBody>
          <a:bodyPr lIns="0" tIns="0" rIns="0" bIns="0" rtlCol="0" anchor="t">
            <a:spAutoFit/>
          </a:bodyPr>
          <a:lstStyle/>
          <a:p>
            <a:pPr algn="l">
              <a:lnSpc>
                <a:spcPts val="4365"/>
              </a:lnSpc>
            </a:pPr>
            <a:r>
              <a:rPr lang="en-US" sz="4500">
                <a:solidFill>
                  <a:srgbClr val="FF5757"/>
                </a:solidFill>
                <a:latin typeface="Montserrat Classic Bold"/>
              </a:rPr>
              <a:t>TITLE</a:t>
            </a:r>
          </a:p>
        </p:txBody>
      </p:sp>
      <p:sp>
        <p:nvSpPr>
          <p:cNvPr id="12" name="TextBox 12"/>
          <p:cNvSpPr txBox="1"/>
          <p:nvPr/>
        </p:nvSpPr>
        <p:spPr>
          <a:xfrm>
            <a:off x="1025649" y="3802031"/>
            <a:ext cx="12121882" cy="438785"/>
          </a:xfrm>
          <a:prstGeom prst="rect">
            <a:avLst/>
          </a:prstGeom>
        </p:spPr>
        <p:txBody>
          <a:bodyPr lIns="0" tIns="0" rIns="0" bIns="0" rtlCol="0" anchor="t">
            <a:spAutoFit/>
          </a:bodyPr>
          <a:lstStyle/>
          <a:p>
            <a:pPr algn="l">
              <a:lnSpc>
                <a:spcPts val="3640"/>
              </a:lnSpc>
            </a:pPr>
            <a:r>
              <a:rPr lang="en-US" sz="2600">
                <a:solidFill>
                  <a:srgbClr val="FFFFFF"/>
                </a:solidFill>
                <a:latin typeface="Montserrat Bold Italics"/>
              </a:rPr>
              <a:t>UNPUNISHED: THE RONALD GREENE MURDER/COVER-UP</a:t>
            </a:r>
          </a:p>
        </p:txBody>
      </p:sp>
      <p:sp>
        <p:nvSpPr>
          <p:cNvPr id="13" name="TextBox 13"/>
          <p:cNvSpPr txBox="1"/>
          <p:nvPr/>
        </p:nvSpPr>
        <p:spPr>
          <a:xfrm>
            <a:off x="1028700" y="2300244"/>
            <a:ext cx="11005287" cy="638175"/>
          </a:xfrm>
          <a:prstGeom prst="rect">
            <a:avLst/>
          </a:prstGeom>
        </p:spPr>
        <p:txBody>
          <a:bodyPr lIns="0" tIns="0" rIns="0" bIns="0" rtlCol="0" anchor="t">
            <a:spAutoFit/>
          </a:bodyPr>
          <a:lstStyle/>
          <a:p>
            <a:pPr algn="l">
              <a:lnSpc>
                <a:spcPts val="4950"/>
              </a:lnSpc>
            </a:pPr>
            <a:r>
              <a:rPr lang="en-US" sz="4500">
                <a:solidFill>
                  <a:srgbClr val="FFFFFF"/>
                </a:solidFill>
                <a:latin typeface="Montserrat Bold"/>
              </a:rPr>
              <a:t>ABOUT THE DOCUMENTARY FILM</a:t>
            </a:r>
          </a:p>
        </p:txBody>
      </p:sp>
      <p:sp>
        <p:nvSpPr>
          <p:cNvPr id="14" name="TextBox 14"/>
          <p:cNvSpPr txBox="1"/>
          <p:nvPr/>
        </p:nvSpPr>
        <p:spPr>
          <a:xfrm>
            <a:off x="1025649" y="4211606"/>
            <a:ext cx="8699266" cy="323427"/>
          </a:xfrm>
          <a:prstGeom prst="rect">
            <a:avLst/>
          </a:prstGeom>
        </p:spPr>
        <p:txBody>
          <a:bodyPr lIns="0" tIns="0" rIns="0" bIns="0" rtlCol="0" anchor="t">
            <a:spAutoFit/>
          </a:bodyPr>
          <a:lstStyle/>
          <a:p>
            <a:pPr algn="l">
              <a:lnSpc>
                <a:spcPts val="2648"/>
              </a:lnSpc>
            </a:pPr>
            <a:r>
              <a:rPr lang="en-US" sz="1891">
                <a:solidFill>
                  <a:srgbClr val="FFFFFF"/>
                </a:solidFill>
                <a:latin typeface="Montserrat Italics"/>
              </a:rPr>
              <a:t>EXPOSING INJUSTICE, DEMANDING ACCOUNTABILITY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Freeform 2"/>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738925" y="4190538"/>
            <a:ext cx="9894843" cy="519479"/>
          </a:xfrm>
          <a:custGeom>
            <a:avLst/>
            <a:gdLst/>
            <a:ahLst/>
            <a:cxnLst/>
            <a:rect l="l" t="t" r="r" b="b"/>
            <a:pathLst>
              <a:path w="9894843" h="519479">
                <a:moveTo>
                  <a:pt x="0" y="0"/>
                </a:moveTo>
                <a:lnTo>
                  <a:pt x="9894843" y="0"/>
                </a:lnTo>
                <a:lnTo>
                  <a:pt x="9894843" y="519479"/>
                </a:lnTo>
                <a:lnTo>
                  <a:pt x="0" y="519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3421576" y="5902630"/>
            <a:ext cx="3980117" cy="2562324"/>
          </a:xfrm>
          <a:custGeom>
            <a:avLst/>
            <a:gdLst/>
            <a:ahLst/>
            <a:cxnLst/>
            <a:rect l="l" t="t" r="r" b="b"/>
            <a:pathLst>
              <a:path w="3980117" h="2562324">
                <a:moveTo>
                  <a:pt x="0" y="0"/>
                </a:moveTo>
                <a:lnTo>
                  <a:pt x="3980117" y="0"/>
                </a:lnTo>
                <a:lnTo>
                  <a:pt x="3980117" y="2562323"/>
                </a:lnTo>
                <a:lnTo>
                  <a:pt x="0" y="2562323"/>
                </a:lnTo>
                <a:lnTo>
                  <a:pt x="0" y="0"/>
                </a:lnTo>
                <a:close/>
              </a:path>
            </a:pathLst>
          </a:custGeom>
          <a:blipFill>
            <a:blip r:embed="rId7"/>
            <a:stretch>
              <a:fillRect t="-8249" b="-8249"/>
            </a:stretch>
          </a:blipFill>
        </p:spPr>
        <p:txBody>
          <a:bodyPr/>
          <a:lstStyle/>
          <a:p>
            <a:endParaRPr lang="en-US"/>
          </a:p>
        </p:txBody>
      </p:sp>
      <p:sp>
        <p:nvSpPr>
          <p:cNvPr id="5" name="Freeform 5"/>
          <p:cNvSpPr/>
          <p:nvPr/>
        </p:nvSpPr>
        <p:spPr>
          <a:xfrm>
            <a:off x="7286781" y="5739113"/>
            <a:ext cx="2461207" cy="2725841"/>
          </a:xfrm>
          <a:custGeom>
            <a:avLst/>
            <a:gdLst/>
            <a:ahLst/>
            <a:cxnLst/>
            <a:rect l="l" t="t" r="r" b="b"/>
            <a:pathLst>
              <a:path w="2461207" h="2725841">
                <a:moveTo>
                  <a:pt x="0" y="0"/>
                </a:moveTo>
                <a:lnTo>
                  <a:pt x="2461207" y="0"/>
                </a:lnTo>
                <a:lnTo>
                  <a:pt x="2461207" y="2725840"/>
                </a:lnTo>
                <a:lnTo>
                  <a:pt x="0" y="2725840"/>
                </a:lnTo>
                <a:lnTo>
                  <a:pt x="0" y="0"/>
                </a:lnTo>
                <a:close/>
              </a:path>
            </a:pathLst>
          </a:custGeom>
          <a:blipFill>
            <a:blip r:embed="rId8"/>
            <a:stretch>
              <a:fillRect/>
            </a:stretch>
          </a:blipFill>
        </p:spPr>
        <p:txBody>
          <a:bodyPr/>
          <a:lstStyle/>
          <a:p>
            <a:endParaRPr lang="en-US"/>
          </a:p>
        </p:txBody>
      </p:sp>
      <p:sp>
        <p:nvSpPr>
          <p:cNvPr id="6" name="Freeform 6"/>
          <p:cNvSpPr/>
          <p:nvPr/>
        </p:nvSpPr>
        <p:spPr>
          <a:xfrm>
            <a:off x="900815" y="5739113"/>
            <a:ext cx="2817043" cy="2725841"/>
          </a:xfrm>
          <a:custGeom>
            <a:avLst/>
            <a:gdLst/>
            <a:ahLst/>
            <a:cxnLst/>
            <a:rect l="l" t="t" r="r" b="b"/>
            <a:pathLst>
              <a:path w="2817043" h="2725841">
                <a:moveTo>
                  <a:pt x="0" y="0"/>
                </a:moveTo>
                <a:lnTo>
                  <a:pt x="2817043" y="0"/>
                </a:lnTo>
                <a:lnTo>
                  <a:pt x="2817043" y="2725840"/>
                </a:lnTo>
                <a:lnTo>
                  <a:pt x="0" y="2725840"/>
                </a:lnTo>
                <a:lnTo>
                  <a:pt x="0" y="0"/>
                </a:lnTo>
                <a:close/>
              </a:path>
            </a:pathLst>
          </a:custGeom>
          <a:blipFill>
            <a:blip r:embed="rId9"/>
            <a:stretch>
              <a:fillRect t="-12983" b="-24810"/>
            </a:stretch>
          </a:blipFill>
        </p:spPr>
        <p:txBody>
          <a:bodyPr/>
          <a:lstStyle/>
          <a:p>
            <a:endParaRPr lang="en-US"/>
          </a:p>
        </p:txBody>
      </p:sp>
      <p:sp>
        <p:nvSpPr>
          <p:cNvPr id="7" name="Freeform 7"/>
          <p:cNvSpPr/>
          <p:nvPr/>
        </p:nvSpPr>
        <p:spPr>
          <a:xfrm>
            <a:off x="3894231" y="5745742"/>
            <a:ext cx="3021075" cy="2719212"/>
          </a:xfrm>
          <a:custGeom>
            <a:avLst/>
            <a:gdLst/>
            <a:ahLst/>
            <a:cxnLst/>
            <a:rect l="l" t="t" r="r" b="b"/>
            <a:pathLst>
              <a:path w="3021075" h="2719212">
                <a:moveTo>
                  <a:pt x="0" y="0"/>
                </a:moveTo>
                <a:lnTo>
                  <a:pt x="3021075" y="0"/>
                </a:lnTo>
                <a:lnTo>
                  <a:pt x="3021075" y="2719211"/>
                </a:lnTo>
                <a:lnTo>
                  <a:pt x="0" y="2719211"/>
                </a:lnTo>
                <a:lnTo>
                  <a:pt x="0" y="0"/>
                </a:lnTo>
                <a:close/>
              </a:path>
            </a:pathLst>
          </a:custGeom>
          <a:blipFill>
            <a:blip r:embed="rId10"/>
            <a:stretch>
              <a:fillRect t="-10561" b="-37573"/>
            </a:stretch>
          </a:blipFill>
        </p:spPr>
        <p:txBody>
          <a:bodyPr/>
          <a:lstStyle/>
          <a:p>
            <a:endParaRPr lang="en-US"/>
          </a:p>
        </p:txBody>
      </p:sp>
      <p:sp>
        <p:nvSpPr>
          <p:cNvPr id="8" name="Freeform 8"/>
          <p:cNvSpPr/>
          <p:nvPr/>
        </p:nvSpPr>
        <p:spPr>
          <a:xfrm>
            <a:off x="10305284" y="5900621"/>
            <a:ext cx="2820033" cy="2564333"/>
          </a:xfrm>
          <a:custGeom>
            <a:avLst/>
            <a:gdLst/>
            <a:ahLst/>
            <a:cxnLst/>
            <a:rect l="l" t="t" r="r" b="b"/>
            <a:pathLst>
              <a:path w="2820033" h="2564333">
                <a:moveTo>
                  <a:pt x="0" y="0"/>
                </a:moveTo>
                <a:lnTo>
                  <a:pt x="2820033" y="0"/>
                </a:lnTo>
                <a:lnTo>
                  <a:pt x="2820033" y="2564332"/>
                </a:lnTo>
                <a:lnTo>
                  <a:pt x="0" y="2564332"/>
                </a:lnTo>
                <a:lnTo>
                  <a:pt x="0" y="0"/>
                </a:lnTo>
                <a:close/>
              </a:path>
            </a:pathLst>
          </a:custGeom>
          <a:blipFill>
            <a:blip r:embed="rId11"/>
            <a:stretch>
              <a:fillRect b="-46628"/>
            </a:stretch>
          </a:blipFill>
        </p:spPr>
        <p:txBody>
          <a:bodyPr/>
          <a:lstStyle/>
          <a:p>
            <a:endParaRPr lang="en-US"/>
          </a:p>
        </p:txBody>
      </p:sp>
      <p:sp>
        <p:nvSpPr>
          <p:cNvPr id="9" name="TextBox 9"/>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10" name="TextBox 10"/>
          <p:cNvSpPr txBox="1"/>
          <p:nvPr/>
        </p:nvSpPr>
        <p:spPr>
          <a:xfrm>
            <a:off x="987442" y="3564256"/>
            <a:ext cx="3502965" cy="439838"/>
          </a:xfrm>
          <a:prstGeom prst="rect">
            <a:avLst/>
          </a:prstGeom>
        </p:spPr>
        <p:txBody>
          <a:bodyPr lIns="0" tIns="0" rIns="0" bIns="0" rtlCol="0" anchor="t">
            <a:spAutoFit/>
          </a:bodyPr>
          <a:lstStyle/>
          <a:p>
            <a:pPr algn="ctr">
              <a:lnSpc>
                <a:spcPts val="3293"/>
              </a:lnSpc>
            </a:pPr>
            <a:r>
              <a:rPr lang="en-US" sz="3395">
                <a:solidFill>
                  <a:srgbClr val="E7AF32"/>
                </a:solidFill>
                <a:latin typeface="Montserrat Classic Bold"/>
              </a:rPr>
              <a:t>MURDER</a:t>
            </a:r>
          </a:p>
        </p:txBody>
      </p:sp>
      <p:sp>
        <p:nvSpPr>
          <p:cNvPr id="11" name="TextBox 11"/>
          <p:cNvSpPr txBox="1"/>
          <p:nvPr/>
        </p:nvSpPr>
        <p:spPr>
          <a:xfrm>
            <a:off x="1461273" y="2156306"/>
            <a:ext cx="11098566" cy="857250"/>
          </a:xfrm>
          <a:prstGeom prst="rect">
            <a:avLst/>
          </a:prstGeom>
        </p:spPr>
        <p:txBody>
          <a:bodyPr lIns="0" tIns="0" rIns="0" bIns="0" rtlCol="0" anchor="t">
            <a:spAutoFit/>
          </a:bodyPr>
          <a:lstStyle/>
          <a:p>
            <a:pPr algn="l">
              <a:lnSpc>
                <a:spcPts val="6600"/>
              </a:lnSpc>
            </a:pPr>
            <a:r>
              <a:rPr lang="en-US" sz="6000">
                <a:solidFill>
                  <a:srgbClr val="FFFFFF"/>
                </a:solidFill>
                <a:latin typeface="Montserrat Bold"/>
              </a:rPr>
              <a:t>TIMELINE OF EVENTS</a:t>
            </a:r>
          </a:p>
        </p:txBody>
      </p:sp>
      <p:sp>
        <p:nvSpPr>
          <p:cNvPr id="12" name="TextBox 12"/>
          <p:cNvSpPr txBox="1"/>
          <p:nvPr/>
        </p:nvSpPr>
        <p:spPr>
          <a:xfrm>
            <a:off x="3717858" y="4973083"/>
            <a:ext cx="3502965" cy="439838"/>
          </a:xfrm>
          <a:prstGeom prst="rect">
            <a:avLst/>
          </a:prstGeom>
        </p:spPr>
        <p:txBody>
          <a:bodyPr lIns="0" tIns="0" rIns="0" bIns="0" rtlCol="0" anchor="t">
            <a:spAutoFit/>
          </a:bodyPr>
          <a:lstStyle/>
          <a:p>
            <a:pPr algn="ctr">
              <a:lnSpc>
                <a:spcPts val="3293"/>
              </a:lnSpc>
            </a:pPr>
            <a:r>
              <a:rPr lang="en-US" sz="3395">
                <a:solidFill>
                  <a:srgbClr val="E7AF32"/>
                </a:solidFill>
                <a:latin typeface="Montserrat Classic Bold"/>
              </a:rPr>
              <a:t>INVESTIGATION</a:t>
            </a:r>
          </a:p>
        </p:txBody>
      </p:sp>
      <p:sp>
        <p:nvSpPr>
          <p:cNvPr id="13" name="TextBox 13"/>
          <p:cNvSpPr txBox="1"/>
          <p:nvPr/>
        </p:nvSpPr>
        <p:spPr>
          <a:xfrm>
            <a:off x="5934864" y="3564256"/>
            <a:ext cx="3502965" cy="439838"/>
          </a:xfrm>
          <a:prstGeom prst="rect">
            <a:avLst/>
          </a:prstGeom>
        </p:spPr>
        <p:txBody>
          <a:bodyPr lIns="0" tIns="0" rIns="0" bIns="0" rtlCol="0" anchor="t">
            <a:spAutoFit/>
          </a:bodyPr>
          <a:lstStyle/>
          <a:p>
            <a:pPr algn="ctr">
              <a:lnSpc>
                <a:spcPts val="3293"/>
              </a:lnSpc>
            </a:pPr>
            <a:r>
              <a:rPr lang="en-US" sz="3395">
                <a:solidFill>
                  <a:srgbClr val="E7AF32"/>
                </a:solidFill>
                <a:latin typeface="Montserrat Classic Bold"/>
              </a:rPr>
              <a:t>COVER UP</a:t>
            </a:r>
          </a:p>
        </p:txBody>
      </p:sp>
      <p:sp>
        <p:nvSpPr>
          <p:cNvPr id="14" name="TextBox 14"/>
          <p:cNvSpPr txBox="1"/>
          <p:nvPr/>
        </p:nvSpPr>
        <p:spPr>
          <a:xfrm>
            <a:off x="7897101" y="5076130"/>
            <a:ext cx="4736667" cy="439838"/>
          </a:xfrm>
          <a:prstGeom prst="rect">
            <a:avLst/>
          </a:prstGeom>
        </p:spPr>
        <p:txBody>
          <a:bodyPr lIns="0" tIns="0" rIns="0" bIns="0" rtlCol="0" anchor="t">
            <a:spAutoFit/>
          </a:bodyPr>
          <a:lstStyle/>
          <a:p>
            <a:pPr algn="ctr">
              <a:lnSpc>
                <a:spcPts val="3293"/>
              </a:lnSpc>
            </a:pPr>
            <a:r>
              <a:rPr lang="en-US" sz="3395">
                <a:solidFill>
                  <a:srgbClr val="E7AF32"/>
                </a:solidFill>
                <a:latin typeface="Montserrat Classic Bold"/>
              </a:rPr>
              <a:t>WHISTLEBLOWER</a:t>
            </a:r>
          </a:p>
        </p:txBody>
      </p:sp>
      <p:sp>
        <p:nvSpPr>
          <p:cNvPr id="15" name="TextBox 15"/>
          <p:cNvSpPr txBox="1"/>
          <p:nvPr/>
        </p:nvSpPr>
        <p:spPr>
          <a:xfrm>
            <a:off x="10153147" y="3564256"/>
            <a:ext cx="4736667" cy="439838"/>
          </a:xfrm>
          <a:prstGeom prst="rect">
            <a:avLst/>
          </a:prstGeom>
        </p:spPr>
        <p:txBody>
          <a:bodyPr lIns="0" tIns="0" rIns="0" bIns="0" rtlCol="0" anchor="t">
            <a:spAutoFit/>
          </a:bodyPr>
          <a:lstStyle/>
          <a:p>
            <a:pPr algn="ctr">
              <a:lnSpc>
                <a:spcPts val="3293"/>
              </a:lnSpc>
            </a:pPr>
            <a:r>
              <a:rPr lang="en-US" sz="3395">
                <a:solidFill>
                  <a:srgbClr val="E7AF32"/>
                </a:solidFill>
                <a:latin typeface="Montserrat Classic Bold"/>
              </a:rPr>
              <a:t>INDICTMENTS</a:t>
            </a:r>
          </a:p>
        </p:txBody>
      </p:sp>
      <p:sp>
        <p:nvSpPr>
          <p:cNvPr id="16" name="TextBox 16"/>
          <p:cNvSpPr txBox="1"/>
          <p:nvPr/>
        </p:nvSpPr>
        <p:spPr>
          <a:xfrm>
            <a:off x="13867786" y="4118395"/>
            <a:ext cx="3550120" cy="1397574"/>
          </a:xfrm>
          <a:prstGeom prst="rect">
            <a:avLst/>
          </a:prstGeom>
        </p:spPr>
        <p:txBody>
          <a:bodyPr lIns="0" tIns="0" rIns="0" bIns="0" rtlCol="0" anchor="t">
            <a:spAutoFit/>
          </a:bodyPr>
          <a:lstStyle/>
          <a:p>
            <a:pPr algn="ctr">
              <a:lnSpc>
                <a:spcPts val="5337"/>
              </a:lnSpc>
            </a:pPr>
            <a:r>
              <a:rPr lang="en-US" sz="5502">
                <a:solidFill>
                  <a:srgbClr val="E9E9E9"/>
                </a:solidFill>
                <a:latin typeface="Montserrat Classic Bold"/>
              </a:rPr>
              <a:t>JUSTICE</a:t>
            </a:r>
          </a:p>
          <a:p>
            <a:pPr algn="ctr">
              <a:lnSpc>
                <a:spcPts val="5337"/>
              </a:lnSpc>
            </a:pPr>
            <a:r>
              <a:rPr lang="en-US" sz="5502">
                <a:solidFill>
                  <a:srgbClr val="E9E9E9"/>
                </a:solidFill>
                <a:latin typeface="Montserrat Classic Bold"/>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Freeform 2"/>
          <p:cNvSpPr/>
          <p:nvPr/>
        </p:nvSpPr>
        <p:spPr>
          <a:xfrm flipH="1">
            <a:off x="1778554" y="2484141"/>
            <a:ext cx="18388711" cy="6240062"/>
          </a:xfrm>
          <a:custGeom>
            <a:avLst/>
            <a:gdLst/>
            <a:ahLst/>
            <a:cxnLst/>
            <a:rect l="l" t="t" r="r" b="b"/>
            <a:pathLst>
              <a:path w="18388711" h="6240062">
                <a:moveTo>
                  <a:pt x="18388711" y="0"/>
                </a:moveTo>
                <a:lnTo>
                  <a:pt x="0" y="0"/>
                </a:lnTo>
                <a:lnTo>
                  <a:pt x="0" y="6240062"/>
                </a:lnTo>
                <a:lnTo>
                  <a:pt x="18388711" y="6240062"/>
                </a:lnTo>
                <a:lnTo>
                  <a:pt x="18388711" y="0"/>
                </a:lnTo>
                <a:close/>
              </a:path>
            </a:pathLst>
          </a:custGeom>
          <a:blipFill>
            <a:blip r:embed="rId2">
              <a:extLst>
                <a:ext uri="{96DAC541-7B7A-43D3-8B79-37D633B846F1}">
                  <asvg:svgBlip xmlns:asvg="http://schemas.microsoft.com/office/drawing/2016/SVG/main" r:embed="rId3"/>
                </a:ext>
              </a:extLst>
            </a:blip>
            <a:stretch>
              <a:fillRect t="-194687"/>
            </a:stretch>
          </a:blipFill>
        </p:spPr>
        <p:txBody>
          <a:bodyPr/>
          <a:lstStyle/>
          <a:p>
            <a:endParaRPr lang="en-US"/>
          </a:p>
        </p:txBody>
      </p:sp>
      <p:sp>
        <p:nvSpPr>
          <p:cNvPr id="3" name="AutoShape 3"/>
          <p:cNvSpPr/>
          <p:nvPr/>
        </p:nvSpPr>
        <p:spPr>
          <a:xfrm>
            <a:off x="9144000" y="3487580"/>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4" name="Freeform 4"/>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2236801" y="1982424"/>
            <a:ext cx="5910627" cy="11695191"/>
            <a:chOff x="0" y="0"/>
            <a:chExt cx="2620010" cy="5184140"/>
          </a:xfrm>
        </p:grpSpPr>
        <p:sp>
          <p:nvSpPr>
            <p:cNvPr id="6" name="Freeform 6"/>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7" name="Freeform 7"/>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6"/>
              <a:stretch>
                <a:fillRect l="-42321" t="-46252" r="-46588" b="-42508"/>
              </a:stretch>
            </a:blipFill>
          </p:spPr>
          <p:txBody>
            <a:bodyPr/>
            <a:lstStyle/>
            <a:p>
              <a:endParaRPr lang="en-US"/>
            </a:p>
          </p:txBody>
        </p:sp>
        <p:sp>
          <p:nvSpPr>
            <p:cNvPr id="8" name="Freeform 8"/>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9" name="Freeform 9"/>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0" name="Freeform 10"/>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1" name="Freeform 11"/>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2" name="Freeform 12"/>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3" name="Freeform 13"/>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4" name="Freeform 14"/>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15" name="TextBox 15"/>
          <p:cNvSpPr txBox="1"/>
          <p:nvPr/>
        </p:nvSpPr>
        <p:spPr>
          <a:xfrm>
            <a:off x="9003049" y="3773330"/>
            <a:ext cx="8256251" cy="7101840"/>
          </a:xfrm>
          <a:prstGeom prst="rect">
            <a:avLst/>
          </a:prstGeom>
        </p:spPr>
        <p:txBody>
          <a:bodyPr lIns="0" tIns="0" rIns="0" bIns="0" rtlCol="0" anchor="t">
            <a:spAutoFit/>
          </a:bodyPr>
          <a:lstStyle/>
          <a:p>
            <a:pPr algn="l">
              <a:lnSpc>
                <a:spcPts val="3359"/>
              </a:lnSpc>
            </a:pPr>
            <a:r>
              <a:rPr lang="en-US" sz="2400">
                <a:solidFill>
                  <a:srgbClr val="FFFFFF"/>
                </a:solidFill>
                <a:latin typeface="Montserrat"/>
              </a:rPr>
              <a:t>Shortly after midnight on May 10, 2019, State Trooper Dakota DeMoss attempted to pull over Ronald Greene, a 49-year-old African-American barber, for an unspecified traffic violation near Monroe, Louisiana. Greene did not stop and troopers conducted a car chase on rural highways at speeds reaching over 115 mph. At the end the car chase troopers pulled Greene from the car beat him, tased him and pepper sprayed him. Greene died on the scene from his injuries. The coverup began immediately and included troopers turning off their body worn cameras, writing a false report stating that Greene died from a car crash and stating that no camera footage existed.  </a:t>
            </a:r>
          </a:p>
          <a:p>
            <a:pPr algn="l">
              <a:lnSpc>
                <a:spcPts val="3359"/>
              </a:lnSpc>
            </a:pPr>
            <a:endParaRPr lang="en-US" sz="2400">
              <a:solidFill>
                <a:srgbClr val="FFFFFF"/>
              </a:solidFill>
              <a:latin typeface="Montserrat"/>
            </a:endParaRPr>
          </a:p>
          <a:p>
            <a:pPr algn="l">
              <a:lnSpc>
                <a:spcPts val="3359"/>
              </a:lnSpc>
            </a:pPr>
            <a:endParaRPr lang="en-US" sz="2400">
              <a:solidFill>
                <a:srgbClr val="FFFFFF"/>
              </a:solidFill>
              <a:latin typeface="Montserrat"/>
            </a:endParaRPr>
          </a:p>
          <a:p>
            <a:pPr algn="l">
              <a:lnSpc>
                <a:spcPts val="3359"/>
              </a:lnSpc>
            </a:pPr>
            <a:endParaRPr lang="en-US" sz="2400">
              <a:solidFill>
                <a:srgbClr val="FFFFFF"/>
              </a:solidFill>
              <a:latin typeface="Montserrat"/>
            </a:endParaRPr>
          </a:p>
          <a:p>
            <a:pPr algn="l">
              <a:lnSpc>
                <a:spcPts val="3359"/>
              </a:lnSpc>
            </a:pPr>
            <a:r>
              <a:rPr lang="en-US" sz="2400">
                <a:solidFill>
                  <a:srgbClr val="FFFFFF"/>
                </a:solidFill>
                <a:latin typeface="Montserrat"/>
              </a:rPr>
              <a:t>TBD</a:t>
            </a:r>
          </a:p>
        </p:txBody>
      </p:sp>
      <p:sp>
        <p:nvSpPr>
          <p:cNvPr id="16" name="TextBox 16"/>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17" name="TextBox 17"/>
          <p:cNvSpPr txBox="1"/>
          <p:nvPr/>
        </p:nvSpPr>
        <p:spPr>
          <a:xfrm>
            <a:off x="9003049" y="2083924"/>
            <a:ext cx="10459123" cy="1727506"/>
          </a:xfrm>
          <a:prstGeom prst="rect">
            <a:avLst/>
          </a:prstGeom>
        </p:spPr>
        <p:txBody>
          <a:bodyPr lIns="0" tIns="0" rIns="0" bIns="0" rtlCol="0" anchor="t">
            <a:spAutoFit/>
          </a:bodyPr>
          <a:lstStyle/>
          <a:p>
            <a:pPr algn="l">
              <a:lnSpc>
                <a:spcPts val="4424"/>
              </a:lnSpc>
            </a:pPr>
            <a:r>
              <a:rPr lang="en-US" sz="4561">
                <a:solidFill>
                  <a:srgbClr val="FF5757"/>
                </a:solidFill>
                <a:latin typeface="Montserrat Classic Bold"/>
              </a:rPr>
              <a:t>BACKSTORY:</a:t>
            </a:r>
          </a:p>
          <a:p>
            <a:pPr algn="l">
              <a:lnSpc>
                <a:spcPts val="4424"/>
              </a:lnSpc>
            </a:pPr>
            <a:r>
              <a:rPr lang="en-US" sz="4561">
                <a:solidFill>
                  <a:srgbClr val="FF5757"/>
                </a:solidFill>
                <a:latin typeface="Montserrat Classic Bold"/>
              </a:rPr>
              <a:t>WHO IS RONALD GREENE?</a:t>
            </a:r>
          </a:p>
          <a:p>
            <a:pPr algn="l">
              <a:lnSpc>
                <a:spcPts val="4424"/>
              </a:lnSpc>
            </a:pPr>
            <a:endParaRPr lang="en-US" sz="4561">
              <a:solidFill>
                <a:srgbClr val="FF5757"/>
              </a:solidFill>
              <a:latin typeface="Montserrat Classic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Freeform 2"/>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46996" y="2335580"/>
            <a:ext cx="5718155" cy="12285098"/>
            <a:chOff x="0" y="0"/>
            <a:chExt cx="7624206" cy="16380131"/>
          </a:xfrm>
        </p:grpSpPr>
        <p:sp>
          <p:nvSpPr>
            <p:cNvPr id="4" name="Freeform 4"/>
            <p:cNvSpPr/>
            <p:nvPr/>
          </p:nvSpPr>
          <p:spPr>
            <a:xfrm>
              <a:off x="163464" y="484711"/>
              <a:ext cx="7292130" cy="10163609"/>
            </a:xfrm>
            <a:custGeom>
              <a:avLst/>
              <a:gdLst/>
              <a:ahLst/>
              <a:cxnLst/>
              <a:rect l="l" t="t" r="r" b="b"/>
              <a:pathLst>
                <a:path w="7292130" h="10163609">
                  <a:moveTo>
                    <a:pt x="0" y="0"/>
                  </a:moveTo>
                  <a:lnTo>
                    <a:pt x="7292130" y="0"/>
                  </a:lnTo>
                  <a:lnTo>
                    <a:pt x="7292130" y="10163609"/>
                  </a:lnTo>
                  <a:lnTo>
                    <a:pt x="0" y="10163609"/>
                  </a:lnTo>
                  <a:lnTo>
                    <a:pt x="0" y="0"/>
                  </a:lnTo>
                  <a:close/>
                </a:path>
              </a:pathLst>
            </a:custGeom>
            <a:blipFill>
              <a:blip r:embed="rId4"/>
              <a:stretch>
                <a:fillRect/>
              </a:stretch>
            </a:blipFill>
          </p:spPr>
          <p:txBody>
            <a:bodyPr/>
            <a:lstStyle/>
            <a:p>
              <a:endParaRPr lang="en-US"/>
            </a:p>
          </p:txBody>
        </p:sp>
        <p:sp>
          <p:nvSpPr>
            <p:cNvPr id="5" name="Freeform 5"/>
            <p:cNvSpPr/>
            <p:nvPr/>
          </p:nvSpPr>
          <p:spPr>
            <a:xfrm>
              <a:off x="163464" y="4445792"/>
              <a:ext cx="7292130" cy="6202528"/>
            </a:xfrm>
            <a:custGeom>
              <a:avLst/>
              <a:gdLst/>
              <a:ahLst/>
              <a:cxnLst/>
              <a:rect l="l" t="t" r="r" b="b"/>
              <a:pathLst>
                <a:path w="7292130" h="6202528">
                  <a:moveTo>
                    <a:pt x="0" y="0"/>
                  </a:moveTo>
                  <a:lnTo>
                    <a:pt x="7292130" y="0"/>
                  </a:lnTo>
                  <a:lnTo>
                    <a:pt x="7292130" y="6202528"/>
                  </a:lnTo>
                  <a:lnTo>
                    <a:pt x="0" y="6202528"/>
                  </a:lnTo>
                  <a:lnTo>
                    <a:pt x="0" y="0"/>
                  </a:lnTo>
                  <a:close/>
                </a:path>
              </a:pathLst>
            </a:custGeom>
            <a:blipFill>
              <a:blip r:embed="rId4"/>
              <a:stretch>
                <a:fillRect t="-63862"/>
              </a:stretch>
            </a:blipFill>
          </p:spPr>
          <p:txBody>
            <a:bodyPr/>
            <a:lstStyle/>
            <a:p>
              <a:endParaRPr lang="en-US"/>
            </a:p>
          </p:txBody>
        </p:sp>
        <p:sp>
          <p:nvSpPr>
            <p:cNvPr id="6" name="Freeform 6"/>
            <p:cNvSpPr/>
            <p:nvPr/>
          </p:nvSpPr>
          <p:spPr>
            <a:xfrm>
              <a:off x="0" y="0"/>
              <a:ext cx="7624206" cy="16380131"/>
            </a:xfrm>
            <a:custGeom>
              <a:avLst/>
              <a:gdLst/>
              <a:ahLst/>
              <a:cxnLst/>
              <a:rect l="l" t="t" r="r" b="b"/>
              <a:pathLst>
                <a:path w="7624206" h="16380131">
                  <a:moveTo>
                    <a:pt x="0" y="0"/>
                  </a:moveTo>
                  <a:lnTo>
                    <a:pt x="7624206" y="0"/>
                  </a:lnTo>
                  <a:lnTo>
                    <a:pt x="7624206" y="16380131"/>
                  </a:lnTo>
                  <a:lnTo>
                    <a:pt x="0" y="163801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7" name="Group 7"/>
          <p:cNvGrpSpPr/>
          <p:nvPr/>
        </p:nvGrpSpPr>
        <p:grpSpPr>
          <a:xfrm>
            <a:off x="4409046" y="1517826"/>
            <a:ext cx="6971493" cy="8769174"/>
            <a:chOff x="0" y="0"/>
            <a:chExt cx="9295324" cy="11692232"/>
          </a:xfrm>
        </p:grpSpPr>
        <p:sp>
          <p:nvSpPr>
            <p:cNvPr id="8" name="Freeform 8"/>
            <p:cNvSpPr/>
            <p:nvPr/>
          </p:nvSpPr>
          <p:spPr>
            <a:xfrm>
              <a:off x="0" y="0"/>
              <a:ext cx="9295324" cy="11692232"/>
            </a:xfrm>
            <a:custGeom>
              <a:avLst/>
              <a:gdLst/>
              <a:ahLst/>
              <a:cxnLst/>
              <a:rect l="l" t="t" r="r" b="b"/>
              <a:pathLst>
                <a:path w="9295324" h="11692232">
                  <a:moveTo>
                    <a:pt x="0" y="0"/>
                  </a:moveTo>
                  <a:lnTo>
                    <a:pt x="9295324" y="0"/>
                  </a:lnTo>
                  <a:lnTo>
                    <a:pt x="9295324" y="11692232"/>
                  </a:lnTo>
                  <a:lnTo>
                    <a:pt x="0" y="11692232"/>
                  </a:lnTo>
                  <a:lnTo>
                    <a:pt x="0" y="0"/>
                  </a:lnTo>
                  <a:close/>
                </a:path>
              </a:pathLst>
            </a:custGeom>
            <a:blipFill>
              <a:blip r:embed="rId7"/>
              <a:stretch>
                <a:fillRect/>
              </a:stretch>
            </a:blipFill>
          </p:spPr>
          <p:txBody>
            <a:bodyPr/>
            <a:lstStyle/>
            <a:p>
              <a:endParaRPr lang="en-US"/>
            </a:p>
          </p:txBody>
        </p:sp>
        <p:sp>
          <p:nvSpPr>
            <p:cNvPr id="9" name="Freeform 9"/>
            <p:cNvSpPr/>
            <p:nvPr/>
          </p:nvSpPr>
          <p:spPr>
            <a:xfrm>
              <a:off x="2555897" y="2943930"/>
              <a:ext cx="4447285" cy="5888903"/>
            </a:xfrm>
            <a:custGeom>
              <a:avLst/>
              <a:gdLst/>
              <a:ahLst/>
              <a:cxnLst/>
              <a:rect l="l" t="t" r="r" b="b"/>
              <a:pathLst>
                <a:path w="4447285" h="5888903">
                  <a:moveTo>
                    <a:pt x="0" y="0"/>
                  </a:moveTo>
                  <a:lnTo>
                    <a:pt x="4447285" y="0"/>
                  </a:lnTo>
                  <a:lnTo>
                    <a:pt x="4447285" y="5888904"/>
                  </a:lnTo>
                  <a:lnTo>
                    <a:pt x="0" y="5888904"/>
                  </a:lnTo>
                  <a:lnTo>
                    <a:pt x="0" y="0"/>
                  </a:lnTo>
                  <a:close/>
                </a:path>
              </a:pathLst>
            </a:custGeom>
            <a:blipFill>
              <a:blip r:embed="rId8"/>
              <a:stretch>
                <a:fillRect b="-21905"/>
              </a:stretch>
            </a:blipFill>
            <a:ln w="66675" cap="sq">
              <a:solidFill>
                <a:srgbClr val="000000"/>
              </a:solidFill>
              <a:prstDash val="solid"/>
              <a:miter/>
            </a:ln>
          </p:spPr>
          <p:txBody>
            <a:bodyPr/>
            <a:lstStyle/>
            <a:p>
              <a:endParaRPr lang="en-US"/>
            </a:p>
          </p:txBody>
        </p:sp>
      </p:grpSp>
      <p:sp>
        <p:nvSpPr>
          <p:cNvPr id="10" name="Freeform 10"/>
          <p:cNvSpPr/>
          <p:nvPr/>
        </p:nvSpPr>
        <p:spPr>
          <a:xfrm>
            <a:off x="14538914" y="2194808"/>
            <a:ext cx="2720386" cy="4440973"/>
          </a:xfrm>
          <a:custGeom>
            <a:avLst/>
            <a:gdLst/>
            <a:ahLst/>
            <a:cxnLst/>
            <a:rect l="l" t="t" r="r" b="b"/>
            <a:pathLst>
              <a:path w="2720386" h="4440973">
                <a:moveTo>
                  <a:pt x="0" y="0"/>
                </a:moveTo>
                <a:lnTo>
                  <a:pt x="2720386" y="0"/>
                </a:lnTo>
                <a:lnTo>
                  <a:pt x="2720386" y="4440972"/>
                </a:lnTo>
                <a:lnTo>
                  <a:pt x="0" y="4440972"/>
                </a:lnTo>
                <a:lnTo>
                  <a:pt x="0" y="0"/>
                </a:lnTo>
                <a:close/>
              </a:path>
            </a:pathLst>
          </a:custGeom>
          <a:blipFill>
            <a:blip r:embed="rId9"/>
            <a:stretch>
              <a:fillRect/>
            </a:stretch>
          </a:blipFill>
          <a:ln w="85725" cap="sq">
            <a:solidFill>
              <a:srgbClr val="FF5757"/>
            </a:solidFill>
            <a:prstDash val="solid"/>
            <a:miter/>
          </a:ln>
        </p:spPr>
        <p:txBody>
          <a:bodyPr/>
          <a:lstStyle/>
          <a:p>
            <a:endParaRPr lang="en-US"/>
          </a:p>
        </p:txBody>
      </p:sp>
      <p:sp>
        <p:nvSpPr>
          <p:cNvPr id="11" name="Freeform 11"/>
          <p:cNvSpPr/>
          <p:nvPr/>
        </p:nvSpPr>
        <p:spPr>
          <a:xfrm>
            <a:off x="9897143" y="2983467"/>
            <a:ext cx="4525661" cy="3246407"/>
          </a:xfrm>
          <a:custGeom>
            <a:avLst/>
            <a:gdLst/>
            <a:ahLst/>
            <a:cxnLst/>
            <a:rect l="l" t="t" r="r" b="b"/>
            <a:pathLst>
              <a:path w="4525661" h="3246407">
                <a:moveTo>
                  <a:pt x="0" y="0"/>
                </a:moveTo>
                <a:lnTo>
                  <a:pt x="4525661" y="0"/>
                </a:lnTo>
                <a:lnTo>
                  <a:pt x="4525661" y="3246407"/>
                </a:lnTo>
                <a:lnTo>
                  <a:pt x="0" y="3246407"/>
                </a:lnTo>
                <a:lnTo>
                  <a:pt x="0" y="0"/>
                </a:lnTo>
                <a:close/>
              </a:path>
            </a:pathLst>
          </a:custGeom>
          <a:blipFill>
            <a:blip r:embed="rId10"/>
            <a:stretch>
              <a:fillRect/>
            </a:stretch>
          </a:blipFill>
          <a:ln w="85725" cap="sq">
            <a:solidFill>
              <a:srgbClr val="FF5757"/>
            </a:solidFill>
            <a:prstDash val="solid"/>
            <a:miter/>
          </a:ln>
        </p:spPr>
        <p:txBody>
          <a:bodyPr/>
          <a:lstStyle/>
          <a:p>
            <a:endParaRPr lang="en-US"/>
          </a:p>
        </p:txBody>
      </p:sp>
      <p:sp>
        <p:nvSpPr>
          <p:cNvPr id="12" name="Freeform 12"/>
          <p:cNvSpPr/>
          <p:nvPr/>
        </p:nvSpPr>
        <p:spPr>
          <a:xfrm>
            <a:off x="13357951" y="7052777"/>
            <a:ext cx="3901349" cy="1709658"/>
          </a:xfrm>
          <a:custGeom>
            <a:avLst/>
            <a:gdLst/>
            <a:ahLst/>
            <a:cxnLst/>
            <a:rect l="l" t="t" r="r" b="b"/>
            <a:pathLst>
              <a:path w="3901349" h="1709658">
                <a:moveTo>
                  <a:pt x="0" y="0"/>
                </a:moveTo>
                <a:lnTo>
                  <a:pt x="3901349" y="0"/>
                </a:lnTo>
                <a:lnTo>
                  <a:pt x="3901349" y="1709658"/>
                </a:lnTo>
                <a:lnTo>
                  <a:pt x="0" y="1709658"/>
                </a:lnTo>
                <a:lnTo>
                  <a:pt x="0" y="0"/>
                </a:lnTo>
                <a:close/>
              </a:path>
            </a:pathLst>
          </a:custGeom>
          <a:blipFill>
            <a:blip r:embed="rId11"/>
            <a:stretch>
              <a:fillRect/>
            </a:stretch>
          </a:blipFill>
          <a:ln w="85725" cap="sq">
            <a:solidFill>
              <a:srgbClr val="FF5757"/>
            </a:solidFill>
            <a:prstDash val="solid"/>
            <a:miter/>
          </a:ln>
        </p:spPr>
        <p:txBody>
          <a:bodyPr/>
          <a:lstStyle/>
          <a:p>
            <a:endParaRPr lang="en-US"/>
          </a:p>
        </p:txBody>
      </p:sp>
      <p:sp>
        <p:nvSpPr>
          <p:cNvPr id="13" name="Freeform 13"/>
          <p:cNvSpPr/>
          <p:nvPr/>
        </p:nvSpPr>
        <p:spPr>
          <a:xfrm>
            <a:off x="9897143" y="6557335"/>
            <a:ext cx="3252884" cy="2290031"/>
          </a:xfrm>
          <a:custGeom>
            <a:avLst/>
            <a:gdLst/>
            <a:ahLst/>
            <a:cxnLst/>
            <a:rect l="l" t="t" r="r" b="b"/>
            <a:pathLst>
              <a:path w="3252884" h="2290031">
                <a:moveTo>
                  <a:pt x="0" y="0"/>
                </a:moveTo>
                <a:lnTo>
                  <a:pt x="3252885" y="0"/>
                </a:lnTo>
                <a:lnTo>
                  <a:pt x="3252885" y="2290030"/>
                </a:lnTo>
                <a:lnTo>
                  <a:pt x="0" y="2290030"/>
                </a:lnTo>
                <a:lnTo>
                  <a:pt x="0" y="0"/>
                </a:lnTo>
                <a:close/>
              </a:path>
            </a:pathLst>
          </a:custGeom>
          <a:blipFill>
            <a:blip r:embed="rId12"/>
            <a:stretch>
              <a:fillRect/>
            </a:stretch>
          </a:blipFill>
          <a:ln w="85725" cap="sq">
            <a:solidFill>
              <a:srgbClr val="FF5757"/>
            </a:solidFill>
            <a:prstDash val="solid"/>
            <a:miter/>
          </a:ln>
        </p:spPr>
        <p:txBody>
          <a:bodyPr/>
          <a:lstStyle/>
          <a:p>
            <a:endParaRPr lang="en-US"/>
          </a:p>
        </p:txBody>
      </p:sp>
      <p:sp>
        <p:nvSpPr>
          <p:cNvPr id="14" name="TextBox 14"/>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15" name="TextBox 15"/>
          <p:cNvSpPr txBox="1"/>
          <p:nvPr/>
        </p:nvSpPr>
        <p:spPr>
          <a:xfrm>
            <a:off x="7214557" y="1159128"/>
            <a:ext cx="9086388" cy="1496878"/>
          </a:xfrm>
          <a:prstGeom prst="rect">
            <a:avLst/>
          </a:prstGeom>
        </p:spPr>
        <p:txBody>
          <a:bodyPr lIns="0" tIns="0" rIns="0" bIns="0" rtlCol="0" anchor="t">
            <a:spAutoFit/>
          </a:bodyPr>
          <a:lstStyle/>
          <a:p>
            <a:pPr algn="ctr">
              <a:lnSpc>
                <a:spcPts val="3843"/>
              </a:lnSpc>
            </a:pPr>
            <a:r>
              <a:rPr lang="en-US" sz="3962">
                <a:solidFill>
                  <a:srgbClr val="FF5757"/>
                </a:solidFill>
                <a:latin typeface="Montserrat Classic Bold"/>
              </a:rPr>
              <a:t>NATIONAL ATTENTION ON THE RONALD GREENE CASE</a:t>
            </a:r>
          </a:p>
          <a:p>
            <a:pPr algn="ctr">
              <a:lnSpc>
                <a:spcPts val="3843"/>
              </a:lnSpc>
            </a:pPr>
            <a:endParaRPr lang="en-US" sz="3962">
              <a:solidFill>
                <a:srgbClr val="FF5757"/>
              </a:solidFill>
              <a:latin typeface="Montserrat Classic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15" r="-22115"/>
            </a:stretch>
          </a:blipFill>
        </p:spPr>
        <p:txBody>
          <a:bodyPr/>
          <a:lstStyle/>
          <a:p>
            <a:endParaRPr lang="en-US"/>
          </a:p>
        </p:txBody>
      </p:sp>
      <p:grpSp>
        <p:nvGrpSpPr>
          <p:cNvPr id="3" name="Group 3"/>
          <p:cNvGrpSpPr/>
          <p:nvPr/>
        </p:nvGrpSpPr>
        <p:grpSpPr>
          <a:xfrm>
            <a:off x="7172187" y="3446743"/>
            <a:ext cx="3943627" cy="4300824"/>
            <a:chOff x="0" y="0"/>
            <a:chExt cx="5258169" cy="5734432"/>
          </a:xfrm>
        </p:grpSpPr>
        <p:pic>
          <p:nvPicPr>
            <p:cNvPr id="4" name="Picture 4"/>
            <p:cNvPicPr>
              <a:picLocks noChangeAspect="1"/>
            </p:cNvPicPr>
            <p:nvPr/>
          </p:nvPicPr>
          <p:blipFill>
            <a:blip r:embed="rId3"/>
            <a:srcRect t="12388" b="33310"/>
            <a:stretch>
              <a:fillRect/>
            </a:stretch>
          </p:blipFill>
          <p:spPr>
            <a:xfrm>
              <a:off x="0" y="0"/>
              <a:ext cx="5258169" cy="5734432"/>
            </a:xfrm>
            <a:prstGeom prst="rect">
              <a:avLst/>
            </a:prstGeom>
          </p:spPr>
        </p:pic>
      </p:grpSp>
      <p:grpSp>
        <p:nvGrpSpPr>
          <p:cNvPr id="5" name="Group 5"/>
          <p:cNvGrpSpPr/>
          <p:nvPr/>
        </p:nvGrpSpPr>
        <p:grpSpPr>
          <a:xfrm>
            <a:off x="12498646" y="3849412"/>
            <a:ext cx="3914625" cy="3674644"/>
            <a:chOff x="0" y="0"/>
            <a:chExt cx="5219500" cy="4899526"/>
          </a:xfrm>
        </p:grpSpPr>
        <p:pic>
          <p:nvPicPr>
            <p:cNvPr id="6" name="Picture 6"/>
            <p:cNvPicPr>
              <a:picLocks noChangeAspect="1"/>
            </p:cNvPicPr>
            <p:nvPr/>
          </p:nvPicPr>
          <p:blipFill>
            <a:blip r:embed="rId4"/>
            <a:srcRect l="20003" t="8602" r="26336"/>
            <a:stretch>
              <a:fillRect/>
            </a:stretch>
          </p:blipFill>
          <p:spPr>
            <a:xfrm>
              <a:off x="0" y="0"/>
              <a:ext cx="5219500" cy="4899526"/>
            </a:xfrm>
            <a:prstGeom prst="rect">
              <a:avLst/>
            </a:prstGeom>
          </p:spPr>
        </p:pic>
      </p:grpSp>
      <p:sp>
        <p:nvSpPr>
          <p:cNvPr id="7" name="Freeform 7"/>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2290189" y="2783366"/>
            <a:ext cx="3125064" cy="5059451"/>
          </a:xfrm>
          <a:custGeom>
            <a:avLst/>
            <a:gdLst/>
            <a:ahLst/>
            <a:cxnLst/>
            <a:rect l="l" t="t" r="r" b="b"/>
            <a:pathLst>
              <a:path w="3125064" h="5059451">
                <a:moveTo>
                  <a:pt x="0" y="0"/>
                </a:moveTo>
                <a:lnTo>
                  <a:pt x="3125063" y="0"/>
                </a:lnTo>
                <a:lnTo>
                  <a:pt x="3125063" y="5059452"/>
                </a:lnTo>
                <a:lnTo>
                  <a:pt x="0" y="5059452"/>
                </a:lnTo>
                <a:lnTo>
                  <a:pt x="0" y="0"/>
                </a:lnTo>
                <a:close/>
              </a:path>
            </a:pathLst>
          </a:custGeom>
          <a:blipFill>
            <a:blip r:embed="rId7"/>
            <a:stretch>
              <a:fillRect l="-38120" t="-58077" r="-50789" b="-94580"/>
            </a:stretch>
          </a:blipFill>
        </p:spPr>
        <p:txBody>
          <a:bodyPr/>
          <a:lstStyle/>
          <a:p>
            <a:endParaRPr lang="en-US"/>
          </a:p>
        </p:txBody>
      </p:sp>
      <p:sp>
        <p:nvSpPr>
          <p:cNvPr id="9" name="TextBox 9"/>
          <p:cNvSpPr txBox="1"/>
          <p:nvPr/>
        </p:nvSpPr>
        <p:spPr>
          <a:xfrm>
            <a:off x="4506814" y="2145191"/>
            <a:ext cx="9424078" cy="638175"/>
          </a:xfrm>
          <a:prstGeom prst="rect">
            <a:avLst/>
          </a:prstGeom>
        </p:spPr>
        <p:txBody>
          <a:bodyPr lIns="0" tIns="0" rIns="0" bIns="0" rtlCol="0" anchor="t">
            <a:spAutoFit/>
          </a:bodyPr>
          <a:lstStyle/>
          <a:p>
            <a:pPr algn="ctr">
              <a:lnSpc>
                <a:spcPts val="4950"/>
              </a:lnSpc>
            </a:pPr>
            <a:r>
              <a:rPr lang="en-US" sz="4500">
                <a:solidFill>
                  <a:srgbClr val="FFFFFF"/>
                </a:solidFill>
                <a:latin typeface="Montserrat Bold"/>
              </a:rPr>
              <a:t>KEY INDIVIDUALS </a:t>
            </a:r>
          </a:p>
        </p:txBody>
      </p:sp>
      <p:sp>
        <p:nvSpPr>
          <p:cNvPr id="10" name="TextBox 10"/>
          <p:cNvSpPr txBox="1"/>
          <p:nvPr/>
        </p:nvSpPr>
        <p:spPr>
          <a:xfrm>
            <a:off x="1116937" y="7766618"/>
            <a:ext cx="5125870" cy="685173"/>
          </a:xfrm>
          <a:prstGeom prst="rect">
            <a:avLst/>
          </a:prstGeom>
        </p:spPr>
        <p:txBody>
          <a:bodyPr lIns="0" tIns="0" rIns="0" bIns="0" rtlCol="0" anchor="t">
            <a:spAutoFit/>
          </a:bodyPr>
          <a:lstStyle/>
          <a:p>
            <a:pPr algn="ctr">
              <a:lnSpc>
                <a:spcPts val="5627"/>
              </a:lnSpc>
            </a:pPr>
            <a:r>
              <a:rPr lang="en-US" sz="4019">
                <a:solidFill>
                  <a:srgbClr val="FF5757"/>
                </a:solidFill>
                <a:latin typeface="Montserrat Bold"/>
              </a:rPr>
              <a:t>Ronald Greene</a:t>
            </a:r>
          </a:p>
        </p:txBody>
      </p:sp>
      <p:sp>
        <p:nvSpPr>
          <p:cNvPr id="11" name="TextBox 11"/>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12" name="TextBox 12"/>
          <p:cNvSpPr txBox="1"/>
          <p:nvPr/>
        </p:nvSpPr>
        <p:spPr>
          <a:xfrm>
            <a:off x="6581065" y="7863717"/>
            <a:ext cx="5125870" cy="685173"/>
          </a:xfrm>
          <a:prstGeom prst="rect">
            <a:avLst/>
          </a:prstGeom>
        </p:spPr>
        <p:txBody>
          <a:bodyPr lIns="0" tIns="0" rIns="0" bIns="0" rtlCol="0" anchor="t">
            <a:spAutoFit/>
          </a:bodyPr>
          <a:lstStyle/>
          <a:p>
            <a:pPr algn="ctr">
              <a:lnSpc>
                <a:spcPts val="5627"/>
              </a:lnSpc>
            </a:pPr>
            <a:r>
              <a:rPr lang="en-US" sz="4019">
                <a:solidFill>
                  <a:srgbClr val="FF5757"/>
                </a:solidFill>
                <a:latin typeface="Montserrat Bold"/>
              </a:rPr>
              <a:t>Carl Cavalier</a:t>
            </a:r>
          </a:p>
        </p:txBody>
      </p:sp>
      <p:sp>
        <p:nvSpPr>
          <p:cNvPr id="13" name="TextBox 13"/>
          <p:cNvSpPr txBox="1"/>
          <p:nvPr/>
        </p:nvSpPr>
        <p:spPr>
          <a:xfrm>
            <a:off x="11706935" y="8501265"/>
            <a:ext cx="5498047" cy="438785"/>
          </a:xfrm>
          <a:prstGeom prst="rect">
            <a:avLst/>
          </a:prstGeom>
        </p:spPr>
        <p:txBody>
          <a:bodyPr lIns="0" tIns="0" rIns="0" bIns="0" rtlCol="0" anchor="t">
            <a:spAutoFit/>
          </a:bodyPr>
          <a:lstStyle/>
          <a:p>
            <a:pPr algn="ctr">
              <a:lnSpc>
                <a:spcPts val="3640"/>
              </a:lnSpc>
            </a:pPr>
            <a:r>
              <a:rPr lang="en-US" sz="2600">
                <a:solidFill>
                  <a:srgbClr val="E9E9E9"/>
                </a:solidFill>
                <a:latin typeface="Montserrat Italics"/>
              </a:rPr>
              <a:t>Mother of Ronald Greene</a:t>
            </a:r>
          </a:p>
        </p:txBody>
      </p:sp>
      <p:sp>
        <p:nvSpPr>
          <p:cNvPr id="14" name="TextBox 14"/>
          <p:cNvSpPr txBox="1"/>
          <p:nvPr/>
        </p:nvSpPr>
        <p:spPr>
          <a:xfrm>
            <a:off x="2702070" y="8495381"/>
            <a:ext cx="1804744" cy="471805"/>
          </a:xfrm>
          <a:prstGeom prst="rect">
            <a:avLst/>
          </a:prstGeom>
        </p:spPr>
        <p:txBody>
          <a:bodyPr lIns="0" tIns="0" rIns="0" bIns="0" rtlCol="0" anchor="t">
            <a:spAutoFit/>
          </a:bodyPr>
          <a:lstStyle/>
          <a:p>
            <a:pPr algn="ctr">
              <a:lnSpc>
                <a:spcPts val="3920"/>
              </a:lnSpc>
            </a:pPr>
            <a:r>
              <a:rPr lang="en-US" sz="2800">
                <a:solidFill>
                  <a:srgbClr val="E9E9E9"/>
                </a:solidFill>
                <a:latin typeface="Montserrat Italics"/>
              </a:rPr>
              <a:t>Victim</a:t>
            </a:r>
          </a:p>
        </p:txBody>
      </p:sp>
      <p:sp>
        <p:nvSpPr>
          <p:cNvPr id="15" name="TextBox 15"/>
          <p:cNvSpPr txBox="1"/>
          <p:nvPr/>
        </p:nvSpPr>
        <p:spPr>
          <a:xfrm>
            <a:off x="6242807" y="8558415"/>
            <a:ext cx="5558138" cy="765683"/>
          </a:xfrm>
          <a:prstGeom prst="rect">
            <a:avLst/>
          </a:prstGeom>
        </p:spPr>
        <p:txBody>
          <a:bodyPr lIns="0" tIns="0" rIns="0" bIns="0" rtlCol="0" anchor="t">
            <a:spAutoFit/>
          </a:bodyPr>
          <a:lstStyle/>
          <a:p>
            <a:pPr algn="ctr">
              <a:lnSpc>
                <a:spcPts val="3016"/>
              </a:lnSpc>
            </a:pPr>
            <a:r>
              <a:rPr lang="en-US" sz="2600">
                <a:solidFill>
                  <a:srgbClr val="E9E9E9"/>
                </a:solidFill>
                <a:latin typeface="Montserrat Italics"/>
              </a:rPr>
              <a:t>Former Louisiana State Trooper &amp; Whistleblower</a:t>
            </a:r>
          </a:p>
        </p:txBody>
      </p:sp>
      <p:sp>
        <p:nvSpPr>
          <p:cNvPr id="16" name="TextBox 16"/>
          <p:cNvSpPr txBox="1"/>
          <p:nvPr/>
        </p:nvSpPr>
        <p:spPr>
          <a:xfrm>
            <a:off x="11800945" y="7766618"/>
            <a:ext cx="5125870" cy="685173"/>
          </a:xfrm>
          <a:prstGeom prst="rect">
            <a:avLst/>
          </a:prstGeom>
        </p:spPr>
        <p:txBody>
          <a:bodyPr lIns="0" tIns="0" rIns="0" bIns="0" rtlCol="0" anchor="t">
            <a:spAutoFit/>
          </a:bodyPr>
          <a:lstStyle/>
          <a:p>
            <a:pPr algn="ctr">
              <a:lnSpc>
                <a:spcPts val="5627"/>
              </a:lnSpc>
            </a:pPr>
            <a:r>
              <a:rPr lang="en-US" sz="4019">
                <a:solidFill>
                  <a:srgbClr val="FF5757"/>
                </a:solidFill>
                <a:latin typeface="Montserrat Bold"/>
              </a:rPr>
              <a:t>Mona Hardin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028700" y="4236940"/>
            <a:ext cx="2677812" cy="2611068"/>
            <a:chOff x="0" y="0"/>
            <a:chExt cx="3570415" cy="3481424"/>
          </a:xfrm>
        </p:grpSpPr>
        <p:pic>
          <p:nvPicPr>
            <p:cNvPr id="4" name="Picture 4"/>
            <p:cNvPicPr>
              <a:picLocks noChangeAspect="1"/>
            </p:cNvPicPr>
            <p:nvPr/>
          </p:nvPicPr>
          <p:blipFill>
            <a:blip r:embed="rId3"/>
            <a:srcRect l="8389" t="38330" r="14564" b="26986"/>
            <a:stretch>
              <a:fillRect/>
            </a:stretch>
          </p:blipFill>
          <p:spPr>
            <a:xfrm>
              <a:off x="0" y="0"/>
              <a:ext cx="3570415" cy="3481424"/>
            </a:xfrm>
            <a:prstGeom prst="rect">
              <a:avLst/>
            </a:prstGeom>
          </p:spPr>
        </p:pic>
      </p:grpSp>
      <p:grpSp>
        <p:nvGrpSpPr>
          <p:cNvPr id="5" name="Group 5"/>
          <p:cNvGrpSpPr/>
          <p:nvPr/>
        </p:nvGrpSpPr>
        <p:grpSpPr>
          <a:xfrm>
            <a:off x="4441895" y="4236940"/>
            <a:ext cx="2677812" cy="2611068"/>
            <a:chOff x="0" y="0"/>
            <a:chExt cx="3570415" cy="3481424"/>
          </a:xfrm>
        </p:grpSpPr>
        <p:pic>
          <p:nvPicPr>
            <p:cNvPr id="6" name="Picture 6"/>
            <p:cNvPicPr>
              <a:picLocks noChangeAspect="1"/>
            </p:cNvPicPr>
            <p:nvPr/>
          </p:nvPicPr>
          <p:blipFill>
            <a:blip r:embed="rId4"/>
            <a:srcRect l="2078" r="2078"/>
            <a:stretch>
              <a:fillRect/>
            </a:stretch>
          </p:blipFill>
          <p:spPr>
            <a:xfrm>
              <a:off x="0" y="0"/>
              <a:ext cx="3570415" cy="3481424"/>
            </a:xfrm>
            <a:prstGeom prst="rect">
              <a:avLst/>
            </a:prstGeom>
          </p:spPr>
        </p:pic>
      </p:grpSp>
      <p:grpSp>
        <p:nvGrpSpPr>
          <p:cNvPr id="7" name="Group 7"/>
          <p:cNvGrpSpPr/>
          <p:nvPr/>
        </p:nvGrpSpPr>
        <p:grpSpPr>
          <a:xfrm>
            <a:off x="7855089" y="4236940"/>
            <a:ext cx="2677812" cy="2611068"/>
            <a:chOff x="0" y="0"/>
            <a:chExt cx="3570415" cy="3481424"/>
          </a:xfrm>
        </p:grpSpPr>
        <p:pic>
          <p:nvPicPr>
            <p:cNvPr id="8" name="Picture 8"/>
            <p:cNvPicPr>
              <a:picLocks noChangeAspect="1"/>
            </p:cNvPicPr>
            <p:nvPr/>
          </p:nvPicPr>
          <p:blipFill>
            <a:blip r:embed="rId5"/>
            <a:srcRect t="5185" b="5185"/>
            <a:stretch>
              <a:fillRect/>
            </a:stretch>
          </p:blipFill>
          <p:spPr>
            <a:xfrm>
              <a:off x="0" y="0"/>
              <a:ext cx="3570415" cy="3481424"/>
            </a:xfrm>
            <a:prstGeom prst="rect">
              <a:avLst/>
            </a:prstGeom>
          </p:spPr>
        </p:pic>
      </p:grpSp>
      <p:grpSp>
        <p:nvGrpSpPr>
          <p:cNvPr id="9" name="Group 9"/>
          <p:cNvGrpSpPr/>
          <p:nvPr/>
        </p:nvGrpSpPr>
        <p:grpSpPr>
          <a:xfrm>
            <a:off x="11268284" y="4236940"/>
            <a:ext cx="2677812" cy="2611068"/>
            <a:chOff x="0" y="0"/>
            <a:chExt cx="3570415" cy="3481424"/>
          </a:xfrm>
        </p:grpSpPr>
        <p:pic>
          <p:nvPicPr>
            <p:cNvPr id="10" name="Picture 10"/>
            <p:cNvPicPr>
              <a:picLocks noChangeAspect="1"/>
            </p:cNvPicPr>
            <p:nvPr/>
          </p:nvPicPr>
          <p:blipFill>
            <a:blip r:embed="rId6"/>
            <a:srcRect l="5923" r="5923"/>
            <a:stretch>
              <a:fillRect/>
            </a:stretch>
          </p:blipFill>
          <p:spPr>
            <a:xfrm>
              <a:off x="0" y="0"/>
              <a:ext cx="3570415" cy="3481424"/>
            </a:xfrm>
            <a:prstGeom prst="rect">
              <a:avLst/>
            </a:prstGeom>
          </p:spPr>
        </p:pic>
      </p:grpSp>
      <p:sp>
        <p:nvSpPr>
          <p:cNvPr id="11" name="Freeform 11"/>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4679521" y="3968793"/>
            <a:ext cx="1962554" cy="2879215"/>
          </a:xfrm>
          <a:custGeom>
            <a:avLst/>
            <a:gdLst/>
            <a:ahLst/>
            <a:cxnLst/>
            <a:rect l="l" t="t" r="r" b="b"/>
            <a:pathLst>
              <a:path w="1962554" h="2879215">
                <a:moveTo>
                  <a:pt x="0" y="0"/>
                </a:moveTo>
                <a:lnTo>
                  <a:pt x="1962553" y="0"/>
                </a:lnTo>
                <a:lnTo>
                  <a:pt x="1962553" y="2879215"/>
                </a:lnTo>
                <a:lnTo>
                  <a:pt x="0" y="2879215"/>
                </a:lnTo>
                <a:lnTo>
                  <a:pt x="0" y="0"/>
                </a:lnTo>
                <a:close/>
              </a:path>
            </a:pathLst>
          </a:custGeom>
          <a:blipFill>
            <a:blip r:embed="rId9"/>
            <a:stretch>
              <a:fillRect b="-12817"/>
            </a:stretch>
          </a:blipFill>
        </p:spPr>
        <p:txBody>
          <a:bodyPr/>
          <a:lstStyle/>
          <a:p>
            <a:endParaRPr lang="en-US"/>
          </a:p>
        </p:txBody>
      </p:sp>
      <p:sp>
        <p:nvSpPr>
          <p:cNvPr id="13" name="TextBox 13"/>
          <p:cNvSpPr txBox="1"/>
          <p:nvPr/>
        </p:nvSpPr>
        <p:spPr>
          <a:xfrm>
            <a:off x="4431961" y="2188104"/>
            <a:ext cx="9424078" cy="638175"/>
          </a:xfrm>
          <a:prstGeom prst="rect">
            <a:avLst/>
          </a:prstGeom>
        </p:spPr>
        <p:txBody>
          <a:bodyPr lIns="0" tIns="0" rIns="0" bIns="0" rtlCol="0" anchor="t">
            <a:spAutoFit/>
          </a:bodyPr>
          <a:lstStyle/>
          <a:p>
            <a:pPr algn="ctr">
              <a:lnSpc>
                <a:spcPts val="4950"/>
              </a:lnSpc>
            </a:pPr>
            <a:r>
              <a:rPr lang="en-US" sz="4500">
                <a:solidFill>
                  <a:srgbClr val="FFFFFF"/>
                </a:solidFill>
                <a:latin typeface="Montserrat Bold"/>
              </a:rPr>
              <a:t>KEY INDIVIDUALS</a:t>
            </a:r>
          </a:p>
        </p:txBody>
      </p:sp>
      <p:sp>
        <p:nvSpPr>
          <p:cNvPr id="14" name="TextBox 14"/>
          <p:cNvSpPr txBox="1"/>
          <p:nvPr/>
        </p:nvSpPr>
        <p:spPr>
          <a:xfrm>
            <a:off x="661008" y="3188230"/>
            <a:ext cx="16965983" cy="589809"/>
          </a:xfrm>
          <a:prstGeom prst="rect">
            <a:avLst/>
          </a:prstGeom>
        </p:spPr>
        <p:txBody>
          <a:bodyPr lIns="0" tIns="0" rIns="0" bIns="0" rtlCol="0" anchor="t">
            <a:spAutoFit/>
          </a:bodyPr>
          <a:lstStyle/>
          <a:p>
            <a:pPr algn="ctr">
              <a:lnSpc>
                <a:spcPts val="4904"/>
              </a:lnSpc>
            </a:pPr>
            <a:r>
              <a:rPr lang="en-US" sz="3269">
                <a:solidFill>
                  <a:srgbClr val="FFFFFF"/>
                </a:solidFill>
                <a:latin typeface="Montserrat Italics"/>
              </a:rPr>
              <a:t>Pictured below are </a:t>
            </a:r>
            <a:r>
              <a:rPr lang="en-US" sz="3269">
                <a:solidFill>
                  <a:srgbClr val="FFFFFF"/>
                </a:solidFill>
                <a:latin typeface="Montserrat Bold Italics"/>
              </a:rPr>
              <a:t>State Troopers</a:t>
            </a:r>
            <a:r>
              <a:rPr lang="en-US" sz="3269">
                <a:solidFill>
                  <a:srgbClr val="FFFFFF"/>
                </a:solidFill>
                <a:latin typeface="Montserrat Italics"/>
              </a:rPr>
              <a:t> and </a:t>
            </a:r>
            <a:r>
              <a:rPr lang="en-US" sz="3269">
                <a:solidFill>
                  <a:srgbClr val="FFFFFF"/>
                </a:solidFill>
                <a:latin typeface="Montserrat Bold Italics"/>
              </a:rPr>
              <a:t>The Louisiana State Police</a:t>
            </a:r>
            <a:r>
              <a:rPr lang="en-US" sz="3269">
                <a:solidFill>
                  <a:srgbClr val="FFFFFF"/>
                </a:solidFill>
                <a:latin typeface="Montserrat Italics"/>
              </a:rPr>
              <a:t> involved </a:t>
            </a:r>
          </a:p>
        </p:txBody>
      </p:sp>
      <p:sp>
        <p:nvSpPr>
          <p:cNvPr id="15" name="TextBox 15"/>
          <p:cNvSpPr txBox="1"/>
          <p:nvPr/>
        </p:nvSpPr>
        <p:spPr>
          <a:xfrm>
            <a:off x="1028700" y="7399593"/>
            <a:ext cx="2677812" cy="528067"/>
          </a:xfrm>
          <a:prstGeom prst="rect">
            <a:avLst/>
          </a:prstGeom>
        </p:spPr>
        <p:txBody>
          <a:bodyPr lIns="0" tIns="0" rIns="0" bIns="0" rtlCol="0" anchor="t">
            <a:spAutoFit/>
          </a:bodyPr>
          <a:lstStyle/>
          <a:p>
            <a:pPr algn="ctr">
              <a:lnSpc>
                <a:spcPts val="2037"/>
              </a:lnSpc>
            </a:pPr>
            <a:r>
              <a:rPr lang="en-US" sz="2100">
                <a:solidFill>
                  <a:srgbClr val="FFFFFF"/>
                </a:solidFill>
                <a:latin typeface="Montserrat Bold"/>
              </a:rPr>
              <a:t>Chris Hollingsworth</a:t>
            </a:r>
          </a:p>
        </p:txBody>
      </p:sp>
      <p:sp>
        <p:nvSpPr>
          <p:cNvPr id="16" name="TextBox 16"/>
          <p:cNvSpPr txBox="1"/>
          <p:nvPr/>
        </p:nvSpPr>
        <p:spPr>
          <a:xfrm>
            <a:off x="4441895" y="7313868"/>
            <a:ext cx="2677812" cy="356234"/>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Dakota DeMoss</a:t>
            </a:r>
          </a:p>
        </p:txBody>
      </p:sp>
      <p:sp>
        <p:nvSpPr>
          <p:cNvPr id="17" name="TextBox 17"/>
          <p:cNvSpPr txBox="1"/>
          <p:nvPr/>
        </p:nvSpPr>
        <p:spPr>
          <a:xfrm>
            <a:off x="7855089" y="7313868"/>
            <a:ext cx="2677812" cy="356234"/>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Kory York</a:t>
            </a:r>
          </a:p>
        </p:txBody>
      </p:sp>
      <p:sp>
        <p:nvSpPr>
          <p:cNvPr id="18" name="TextBox 18"/>
          <p:cNvSpPr txBox="1"/>
          <p:nvPr/>
        </p:nvSpPr>
        <p:spPr>
          <a:xfrm>
            <a:off x="11268284" y="7313868"/>
            <a:ext cx="2677812" cy="356234"/>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John Peters</a:t>
            </a:r>
          </a:p>
        </p:txBody>
      </p:sp>
      <p:sp>
        <p:nvSpPr>
          <p:cNvPr id="19" name="TextBox 19"/>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
        <p:nvSpPr>
          <p:cNvPr id="20" name="TextBox 20"/>
          <p:cNvSpPr txBox="1"/>
          <p:nvPr/>
        </p:nvSpPr>
        <p:spPr>
          <a:xfrm>
            <a:off x="14581488" y="7283580"/>
            <a:ext cx="2677812" cy="356234"/>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Chris Harpin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AutoShape 2"/>
          <p:cNvSpPr/>
          <p:nvPr/>
        </p:nvSpPr>
        <p:spPr>
          <a:xfrm>
            <a:off x="9383685" y="2836565"/>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3" name="Freeform 3"/>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a:grpSpLocks noChangeAspect="1"/>
          </p:cNvGrpSpPr>
          <p:nvPr/>
        </p:nvGrpSpPr>
        <p:grpSpPr>
          <a:xfrm>
            <a:off x="2236801" y="1982424"/>
            <a:ext cx="5910627" cy="11695191"/>
            <a:chOff x="0" y="0"/>
            <a:chExt cx="2620010" cy="5184140"/>
          </a:xfrm>
        </p:grpSpPr>
        <p:sp>
          <p:nvSpPr>
            <p:cNvPr id="5" name="Freeform 5"/>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6" name="Freeform 6"/>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98484" r="-32552"/>
              </a:stretch>
            </a:blipFill>
          </p:spPr>
          <p:txBody>
            <a:bodyPr/>
            <a:lstStyle/>
            <a:p>
              <a:endParaRPr lang="en-US"/>
            </a:p>
          </p:txBody>
        </p:sp>
        <p:sp>
          <p:nvSpPr>
            <p:cNvPr id="7" name="Freeform 7"/>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8" name="Freeform 8"/>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9" name="Freeform 9"/>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0" name="Freeform 10"/>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1" name="Freeform 11"/>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2" name="Freeform 12"/>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3" name="Freeform 13"/>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14" name="TextBox 14"/>
          <p:cNvSpPr txBox="1"/>
          <p:nvPr/>
        </p:nvSpPr>
        <p:spPr>
          <a:xfrm>
            <a:off x="9325952" y="2030049"/>
            <a:ext cx="8646592" cy="638175"/>
          </a:xfrm>
          <a:prstGeom prst="rect">
            <a:avLst/>
          </a:prstGeom>
        </p:spPr>
        <p:txBody>
          <a:bodyPr lIns="0" tIns="0" rIns="0" bIns="0" rtlCol="0" anchor="t">
            <a:spAutoFit/>
          </a:bodyPr>
          <a:lstStyle/>
          <a:p>
            <a:pPr algn="l">
              <a:lnSpc>
                <a:spcPts val="4950"/>
              </a:lnSpc>
            </a:pPr>
            <a:r>
              <a:rPr lang="en-US" sz="4500">
                <a:solidFill>
                  <a:srgbClr val="FFFFFF"/>
                </a:solidFill>
                <a:latin typeface="Montserrat Bold"/>
              </a:rPr>
              <a:t>ADDITIONAL INDIVIDUALS</a:t>
            </a:r>
          </a:p>
        </p:txBody>
      </p:sp>
      <p:sp>
        <p:nvSpPr>
          <p:cNvPr id="15" name="TextBox 15"/>
          <p:cNvSpPr txBox="1"/>
          <p:nvPr/>
        </p:nvSpPr>
        <p:spPr>
          <a:xfrm>
            <a:off x="9383685" y="3001098"/>
            <a:ext cx="6093954" cy="771144"/>
          </a:xfrm>
          <a:prstGeom prst="rect">
            <a:avLst/>
          </a:prstGeom>
        </p:spPr>
        <p:txBody>
          <a:bodyPr lIns="0" tIns="0" rIns="0" bIns="0" rtlCol="0" anchor="t">
            <a:spAutoFit/>
          </a:bodyPr>
          <a:lstStyle/>
          <a:p>
            <a:pPr algn="l">
              <a:lnSpc>
                <a:spcPts val="2088"/>
              </a:lnSpc>
            </a:pPr>
            <a:r>
              <a:rPr lang="en-US" sz="1800">
                <a:solidFill>
                  <a:srgbClr val="FFFFFF"/>
                </a:solidFill>
                <a:latin typeface="Montserrat"/>
              </a:rPr>
              <a:t>Additional officers and state personnel are involved in this case, and their affiliation will be outlined throughout the documentary </a:t>
            </a:r>
          </a:p>
        </p:txBody>
      </p:sp>
      <p:sp>
        <p:nvSpPr>
          <p:cNvPr id="16" name="TextBox 16"/>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grpSp>
        <p:nvGrpSpPr>
          <p:cNvPr id="17" name="Group 17"/>
          <p:cNvGrpSpPr/>
          <p:nvPr/>
        </p:nvGrpSpPr>
        <p:grpSpPr>
          <a:xfrm>
            <a:off x="9511692" y="7162554"/>
            <a:ext cx="2446964" cy="2385974"/>
            <a:chOff x="0" y="0"/>
            <a:chExt cx="3262618" cy="3181299"/>
          </a:xfrm>
        </p:grpSpPr>
        <p:pic>
          <p:nvPicPr>
            <p:cNvPr id="18" name="Picture 18"/>
            <p:cNvPicPr>
              <a:picLocks noChangeAspect="1"/>
            </p:cNvPicPr>
            <p:nvPr/>
          </p:nvPicPr>
          <p:blipFill>
            <a:blip r:embed="rId5"/>
            <a:srcRect l="16129" t="6940" r="19846" b="956"/>
            <a:stretch>
              <a:fillRect/>
            </a:stretch>
          </p:blipFill>
          <p:spPr>
            <a:xfrm>
              <a:off x="0" y="0"/>
              <a:ext cx="3262618" cy="3181299"/>
            </a:xfrm>
            <a:prstGeom prst="rect">
              <a:avLst/>
            </a:prstGeom>
          </p:spPr>
        </p:pic>
      </p:grpSp>
      <p:grpSp>
        <p:nvGrpSpPr>
          <p:cNvPr id="19" name="Group 19"/>
          <p:cNvGrpSpPr/>
          <p:nvPr/>
        </p:nvGrpSpPr>
        <p:grpSpPr>
          <a:xfrm>
            <a:off x="12516364" y="7162554"/>
            <a:ext cx="2446964" cy="2385974"/>
            <a:chOff x="0" y="0"/>
            <a:chExt cx="3262618" cy="3181299"/>
          </a:xfrm>
        </p:grpSpPr>
        <p:pic>
          <p:nvPicPr>
            <p:cNvPr id="20" name="Picture 20"/>
            <p:cNvPicPr>
              <a:picLocks noChangeAspect="1"/>
            </p:cNvPicPr>
            <p:nvPr/>
          </p:nvPicPr>
          <p:blipFill>
            <a:blip r:embed="rId6"/>
            <a:srcRect t="3380" b="24109"/>
            <a:stretch>
              <a:fillRect/>
            </a:stretch>
          </p:blipFill>
          <p:spPr>
            <a:xfrm>
              <a:off x="0" y="0"/>
              <a:ext cx="3262618" cy="3181299"/>
            </a:xfrm>
            <a:prstGeom prst="rect">
              <a:avLst/>
            </a:prstGeom>
          </p:spPr>
        </p:pic>
      </p:grpSp>
      <p:grpSp>
        <p:nvGrpSpPr>
          <p:cNvPr id="21" name="Group 21"/>
          <p:cNvGrpSpPr/>
          <p:nvPr/>
        </p:nvGrpSpPr>
        <p:grpSpPr>
          <a:xfrm>
            <a:off x="9511692" y="4236940"/>
            <a:ext cx="2446964" cy="2385974"/>
            <a:chOff x="0" y="0"/>
            <a:chExt cx="3262618" cy="3181299"/>
          </a:xfrm>
        </p:grpSpPr>
        <p:pic>
          <p:nvPicPr>
            <p:cNvPr id="22" name="Picture 22"/>
            <p:cNvPicPr>
              <a:picLocks noChangeAspect="1"/>
            </p:cNvPicPr>
            <p:nvPr/>
          </p:nvPicPr>
          <p:blipFill>
            <a:blip r:embed="rId7"/>
            <a:srcRect t="10476" b="10476"/>
            <a:stretch>
              <a:fillRect/>
            </a:stretch>
          </p:blipFill>
          <p:spPr>
            <a:xfrm>
              <a:off x="0" y="0"/>
              <a:ext cx="3262618" cy="3181299"/>
            </a:xfrm>
            <a:prstGeom prst="rect">
              <a:avLst/>
            </a:prstGeom>
          </p:spPr>
        </p:pic>
      </p:grpSp>
      <p:grpSp>
        <p:nvGrpSpPr>
          <p:cNvPr id="23" name="Group 23"/>
          <p:cNvGrpSpPr/>
          <p:nvPr/>
        </p:nvGrpSpPr>
        <p:grpSpPr>
          <a:xfrm>
            <a:off x="12630643" y="4236940"/>
            <a:ext cx="2446964" cy="2385974"/>
            <a:chOff x="0" y="0"/>
            <a:chExt cx="3262618" cy="3181299"/>
          </a:xfrm>
        </p:grpSpPr>
        <p:pic>
          <p:nvPicPr>
            <p:cNvPr id="24" name="Picture 24"/>
            <p:cNvPicPr>
              <a:picLocks noChangeAspect="1"/>
            </p:cNvPicPr>
            <p:nvPr/>
          </p:nvPicPr>
          <p:blipFill>
            <a:blip r:embed="rId8"/>
            <a:srcRect t="1246" b="1246"/>
            <a:stretch>
              <a:fillRect/>
            </a:stretch>
          </p:blipFill>
          <p:spPr>
            <a:xfrm>
              <a:off x="0" y="0"/>
              <a:ext cx="3262618" cy="3181299"/>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AutoShape 2"/>
          <p:cNvSpPr/>
          <p:nvPr/>
        </p:nvSpPr>
        <p:spPr>
          <a:xfrm>
            <a:off x="8709901" y="2908168"/>
            <a:ext cx="868197" cy="0"/>
          </a:xfrm>
          <a:prstGeom prst="line">
            <a:avLst/>
          </a:prstGeom>
          <a:ln w="38100" cap="flat">
            <a:solidFill>
              <a:srgbClr val="FF5757"/>
            </a:solidFill>
            <a:prstDash val="solid"/>
            <a:headEnd type="none" w="sm" len="sm"/>
            <a:tailEnd type="none" w="sm" len="sm"/>
          </a:ln>
        </p:spPr>
        <p:txBody>
          <a:bodyPr/>
          <a:lstStyle/>
          <a:p>
            <a:endParaRPr lang="en-US"/>
          </a:p>
        </p:txBody>
      </p:sp>
      <p:sp>
        <p:nvSpPr>
          <p:cNvPr id="3" name="Freeform 3"/>
          <p:cNvSpPr/>
          <p:nvPr/>
        </p:nvSpPr>
        <p:spPr>
          <a:xfrm>
            <a:off x="1028700" y="702212"/>
            <a:ext cx="865146" cy="551531"/>
          </a:xfrm>
          <a:custGeom>
            <a:avLst/>
            <a:gdLst/>
            <a:ahLst/>
            <a:cxnLst/>
            <a:rect l="l" t="t" r="r" b="b"/>
            <a:pathLst>
              <a:path w="865146" h="551531">
                <a:moveTo>
                  <a:pt x="0" y="0"/>
                </a:moveTo>
                <a:lnTo>
                  <a:pt x="865146" y="0"/>
                </a:lnTo>
                <a:lnTo>
                  <a:pt x="865146" y="551530"/>
                </a:lnTo>
                <a:lnTo>
                  <a:pt x="0" y="551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867119" y="5586742"/>
            <a:ext cx="3157846" cy="4210461"/>
          </a:xfrm>
          <a:custGeom>
            <a:avLst/>
            <a:gdLst/>
            <a:ahLst/>
            <a:cxnLst/>
            <a:rect l="l" t="t" r="r" b="b"/>
            <a:pathLst>
              <a:path w="3157846" h="4210461">
                <a:moveTo>
                  <a:pt x="0" y="0"/>
                </a:moveTo>
                <a:lnTo>
                  <a:pt x="3157846" y="0"/>
                </a:lnTo>
                <a:lnTo>
                  <a:pt x="3157846" y="4210460"/>
                </a:lnTo>
                <a:lnTo>
                  <a:pt x="0" y="4210460"/>
                </a:lnTo>
                <a:lnTo>
                  <a:pt x="0" y="0"/>
                </a:lnTo>
                <a:close/>
              </a:path>
            </a:pathLst>
          </a:custGeom>
          <a:blipFill>
            <a:blip r:embed="rId4"/>
            <a:stretch>
              <a:fillRect/>
            </a:stretch>
          </a:blipFill>
        </p:spPr>
        <p:txBody>
          <a:bodyPr/>
          <a:lstStyle/>
          <a:p>
            <a:endParaRPr lang="en-US"/>
          </a:p>
        </p:txBody>
      </p:sp>
      <p:sp>
        <p:nvSpPr>
          <p:cNvPr id="5" name="Freeform 5"/>
          <p:cNvSpPr/>
          <p:nvPr/>
        </p:nvSpPr>
        <p:spPr>
          <a:xfrm>
            <a:off x="5736249" y="6262555"/>
            <a:ext cx="4420016" cy="3315012"/>
          </a:xfrm>
          <a:custGeom>
            <a:avLst/>
            <a:gdLst/>
            <a:ahLst/>
            <a:cxnLst/>
            <a:rect l="l" t="t" r="r" b="b"/>
            <a:pathLst>
              <a:path w="4420016" h="3315012">
                <a:moveTo>
                  <a:pt x="0" y="0"/>
                </a:moveTo>
                <a:lnTo>
                  <a:pt x="4420016" y="0"/>
                </a:lnTo>
                <a:lnTo>
                  <a:pt x="4420016" y="3315012"/>
                </a:lnTo>
                <a:lnTo>
                  <a:pt x="0" y="3315012"/>
                </a:lnTo>
                <a:lnTo>
                  <a:pt x="0" y="0"/>
                </a:lnTo>
                <a:close/>
              </a:path>
            </a:pathLst>
          </a:custGeom>
          <a:blipFill>
            <a:blip r:embed="rId5"/>
            <a:stretch>
              <a:fillRect/>
            </a:stretch>
          </a:blipFill>
        </p:spPr>
        <p:txBody>
          <a:bodyPr/>
          <a:lstStyle/>
          <a:p>
            <a:endParaRPr lang="en-US"/>
          </a:p>
        </p:txBody>
      </p:sp>
      <p:sp>
        <p:nvSpPr>
          <p:cNvPr id="6" name="Freeform 6"/>
          <p:cNvSpPr/>
          <p:nvPr/>
        </p:nvSpPr>
        <p:spPr>
          <a:xfrm>
            <a:off x="10565840" y="3662040"/>
            <a:ext cx="3173310" cy="5201032"/>
          </a:xfrm>
          <a:custGeom>
            <a:avLst/>
            <a:gdLst/>
            <a:ahLst/>
            <a:cxnLst/>
            <a:rect l="l" t="t" r="r" b="b"/>
            <a:pathLst>
              <a:path w="3173310" h="5201032">
                <a:moveTo>
                  <a:pt x="0" y="0"/>
                </a:moveTo>
                <a:lnTo>
                  <a:pt x="3173309" y="0"/>
                </a:lnTo>
                <a:lnTo>
                  <a:pt x="3173309" y="5201031"/>
                </a:lnTo>
                <a:lnTo>
                  <a:pt x="0" y="5201031"/>
                </a:lnTo>
                <a:lnTo>
                  <a:pt x="0" y="0"/>
                </a:lnTo>
                <a:close/>
              </a:path>
            </a:pathLst>
          </a:custGeom>
          <a:blipFill>
            <a:blip r:embed="rId6"/>
            <a:stretch>
              <a:fillRect t="-19900" r="-47387"/>
            </a:stretch>
          </a:blipFill>
        </p:spPr>
        <p:txBody>
          <a:bodyPr/>
          <a:lstStyle/>
          <a:p>
            <a:endParaRPr lang="en-US"/>
          </a:p>
        </p:txBody>
      </p:sp>
      <p:sp>
        <p:nvSpPr>
          <p:cNvPr id="7" name="Freeform 7"/>
          <p:cNvSpPr/>
          <p:nvPr/>
        </p:nvSpPr>
        <p:spPr>
          <a:xfrm>
            <a:off x="5969071" y="3212120"/>
            <a:ext cx="3954371" cy="2765534"/>
          </a:xfrm>
          <a:custGeom>
            <a:avLst/>
            <a:gdLst/>
            <a:ahLst/>
            <a:cxnLst/>
            <a:rect l="l" t="t" r="r" b="b"/>
            <a:pathLst>
              <a:path w="3954371" h="2765534">
                <a:moveTo>
                  <a:pt x="0" y="0"/>
                </a:moveTo>
                <a:lnTo>
                  <a:pt x="3954371" y="0"/>
                </a:lnTo>
                <a:lnTo>
                  <a:pt x="3954371" y="2765534"/>
                </a:lnTo>
                <a:lnTo>
                  <a:pt x="0" y="2765534"/>
                </a:lnTo>
                <a:lnTo>
                  <a:pt x="0" y="0"/>
                </a:lnTo>
                <a:close/>
              </a:path>
            </a:pathLst>
          </a:custGeom>
          <a:blipFill>
            <a:blip r:embed="rId7"/>
            <a:stretch>
              <a:fillRect t="-42987"/>
            </a:stretch>
          </a:blipFill>
        </p:spPr>
        <p:txBody>
          <a:bodyPr/>
          <a:lstStyle/>
          <a:p>
            <a:endParaRPr lang="en-US"/>
          </a:p>
        </p:txBody>
      </p:sp>
      <p:sp>
        <p:nvSpPr>
          <p:cNvPr id="8" name="Freeform 8"/>
          <p:cNvSpPr/>
          <p:nvPr/>
        </p:nvSpPr>
        <p:spPr>
          <a:xfrm>
            <a:off x="13932944" y="2646177"/>
            <a:ext cx="3686628" cy="2764971"/>
          </a:xfrm>
          <a:custGeom>
            <a:avLst/>
            <a:gdLst/>
            <a:ahLst/>
            <a:cxnLst/>
            <a:rect l="l" t="t" r="r" b="b"/>
            <a:pathLst>
              <a:path w="3686628" h="2764971">
                <a:moveTo>
                  <a:pt x="0" y="0"/>
                </a:moveTo>
                <a:lnTo>
                  <a:pt x="3686629" y="0"/>
                </a:lnTo>
                <a:lnTo>
                  <a:pt x="3686629" y="2764971"/>
                </a:lnTo>
                <a:lnTo>
                  <a:pt x="0" y="2764971"/>
                </a:lnTo>
                <a:lnTo>
                  <a:pt x="0" y="0"/>
                </a:lnTo>
                <a:close/>
              </a:path>
            </a:pathLst>
          </a:custGeom>
          <a:blipFill>
            <a:blip r:embed="rId8"/>
            <a:stretch>
              <a:fillRect/>
            </a:stretch>
          </a:blipFill>
        </p:spPr>
        <p:txBody>
          <a:bodyPr/>
          <a:lstStyle/>
          <a:p>
            <a:endParaRPr lang="en-US"/>
          </a:p>
        </p:txBody>
      </p:sp>
      <p:sp>
        <p:nvSpPr>
          <p:cNvPr id="9" name="Freeform 9"/>
          <p:cNvSpPr/>
          <p:nvPr/>
        </p:nvSpPr>
        <p:spPr>
          <a:xfrm>
            <a:off x="1461273" y="2646177"/>
            <a:ext cx="4096355" cy="2664340"/>
          </a:xfrm>
          <a:custGeom>
            <a:avLst/>
            <a:gdLst/>
            <a:ahLst/>
            <a:cxnLst/>
            <a:rect l="l" t="t" r="r" b="b"/>
            <a:pathLst>
              <a:path w="4096355" h="2664340">
                <a:moveTo>
                  <a:pt x="0" y="0"/>
                </a:moveTo>
                <a:lnTo>
                  <a:pt x="4096356" y="0"/>
                </a:lnTo>
                <a:lnTo>
                  <a:pt x="4096356" y="2664340"/>
                </a:lnTo>
                <a:lnTo>
                  <a:pt x="0" y="2664340"/>
                </a:lnTo>
                <a:lnTo>
                  <a:pt x="0" y="0"/>
                </a:lnTo>
                <a:close/>
              </a:path>
            </a:pathLst>
          </a:custGeom>
          <a:blipFill>
            <a:blip r:embed="rId9"/>
            <a:stretch>
              <a:fillRect l="-3095" t="-16314" b="-42193"/>
            </a:stretch>
          </a:blipFill>
        </p:spPr>
        <p:txBody>
          <a:bodyPr/>
          <a:lstStyle/>
          <a:p>
            <a:endParaRPr lang="en-US"/>
          </a:p>
        </p:txBody>
      </p:sp>
      <p:sp>
        <p:nvSpPr>
          <p:cNvPr id="10" name="Freeform 10"/>
          <p:cNvSpPr/>
          <p:nvPr/>
        </p:nvSpPr>
        <p:spPr>
          <a:xfrm>
            <a:off x="13932944" y="6146357"/>
            <a:ext cx="3744871" cy="3650846"/>
          </a:xfrm>
          <a:custGeom>
            <a:avLst/>
            <a:gdLst/>
            <a:ahLst/>
            <a:cxnLst/>
            <a:rect l="l" t="t" r="r" b="b"/>
            <a:pathLst>
              <a:path w="3744871" h="3650846">
                <a:moveTo>
                  <a:pt x="0" y="0"/>
                </a:moveTo>
                <a:lnTo>
                  <a:pt x="3744872" y="0"/>
                </a:lnTo>
                <a:lnTo>
                  <a:pt x="3744872" y="3650845"/>
                </a:lnTo>
                <a:lnTo>
                  <a:pt x="0" y="3650845"/>
                </a:lnTo>
                <a:lnTo>
                  <a:pt x="0" y="0"/>
                </a:lnTo>
                <a:close/>
              </a:path>
            </a:pathLst>
          </a:custGeom>
          <a:blipFill>
            <a:blip r:embed="rId10"/>
            <a:stretch>
              <a:fillRect t="-4215" b="-32551"/>
            </a:stretch>
          </a:blipFill>
        </p:spPr>
        <p:txBody>
          <a:bodyPr/>
          <a:lstStyle/>
          <a:p>
            <a:endParaRPr lang="en-US"/>
          </a:p>
        </p:txBody>
      </p:sp>
      <p:sp>
        <p:nvSpPr>
          <p:cNvPr id="11" name="TextBox 11"/>
          <p:cNvSpPr txBox="1"/>
          <p:nvPr/>
        </p:nvSpPr>
        <p:spPr>
          <a:xfrm>
            <a:off x="3446042" y="1573337"/>
            <a:ext cx="12131299" cy="638175"/>
          </a:xfrm>
          <a:prstGeom prst="rect">
            <a:avLst/>
          </a:prstGeom>
        </p:spPr>
        <p:txBody>
          <a:bodyPr lIns="0" tIns="0" rIns="0" bIns="0" rtlCol="0" anchor="t">
            <a:spAutoFit/>
          </a:bodyPr>
          <a:lstStyle/>
          <a:p>
            <a:pPr algn="ctr">
              <a:lnSpc>
                <a:spcPts val="4950"/>
              </a:lnSpc>
            </a:pPr>
            <a:r>
              <a:rPr lang="en-US" sz="4500">
                <a:solidFill>
                  <a:srgbClr val="FFFFFF"/>
                </a:solidFill>
                <a:latin typeface="Montserrat Bold"/>
              </a:rPr>
              <a:t>THE PRODUCTION PROCESS</a:t>
            </a:r>
          </a:p>
        </p:txBody>
      </p:sp>
      <p:sp>
        <p:nvSpPr>
          <p:cNvPr id="12" name="TextBox 12"/>
          <p:cNvSpPr txBox="1"/>
          <p:nvPr/>
        </p:nvSpPr>
        <p:spPr>
          <a:xfrm>
            <a:off x="2236801" y="864488"/>
            <a:ext cx="3679090" cy="389255"/>
          </a:xfrm>
          <a:prstGeom prst="rect">
            <a:avLst/>
          </a:prstGeom>
        </p:spPr>
        <p:txBody>
          <a:bodyPr lIns="0" tIns="0" rIns="0" bIns="0" rtlCol="0" anchor="t">
            <a:spAutoFit/>
          </a:bodyPr>
          <a:lstStyle/>
          <a:p>
            <a:pPr algn="l">
              <a:lnSpc>
                <a:spcPts val="3220"/>
              </a:lnSpc>
            </a:pPr>
            <a:r>
              <a:rPr lang="en-US" sz="2300">
                <a:solidFill>
                  <a:srgbClr val="FF5757"/>
                </a:solidFill>
                <a:latin typeface="Montserrat Classic Bold"/>
              </a:rPr>
              <a:t>UNPUNISHED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868</Words>
  <Application>Microsoft Office PowerPoint</Application>
  <PresentationFormat>Custom</PresentationFormat>
  <Paragraphs>117</Paragraphs>
  <Slides>15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Montserrat</vt:lpstr>
      <vt:lpstr>Calibri</vt:lpstr>
      <vt:lpstr>Montserrat Bold Italics</vt:lpstr>
      <vt:lpstr>Montserrat Semi-Bold</vt:lpstr>
      <vt:lpstr>Montserrat Italics</vt:lpstr>
      <vt:lpstr>Montserrat Classic Bold</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Simplified - UNPUNISHED </dc:title>
  <cp:lastModifiedBy>Charles Benn</cp:lastModifiedBy>
  <cp:revision>1</cp:revision>
  <dcterms:created xsi:type="dcterms:W3CDTF">2006-08-16T00:00:00Z</dcterms:created>
  <dcterms:modified xsi:type="dcterms:W3CDTF">2025-04-13T19:48:36Z</dcterms:modified>
  <dc:identifier>DAGIrwe0dWE</dc:identifier>
</cp:coreProperties>
</file>